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76" r:id="rId3"/>
    <p:sldId id="278" r:id="rId4"/>
    <p:sldId id="259" r:id="rId5"/>
    <p:sldId id="280" r:id="rId6"/>
    <p:sldId id="279" r:id="rId7"/>
    <p:sldId id="281" r:id="rId8"/>
    <p:sldId id="286" r:id="rId9"/>
    <p:sldId id="274" r:id="rId10"/>
    <p:sldId id="264" r:id="rId11"/>
    <p:sldId id="282" r:id="rId12"/>
    <p:sldId id="283" r:id="rId13"/>
    <p:sldId id="284" r:id="rId14"/>
    <p:sldId id="257" r:id="rId15"/>
    <p:sldId id="271" r:id="rId16"/>
    <p:sldId id="267" r:id="rId17"/>
    <p:sldId id="268" r:id="rId18"/>
    <p:sldId id="270" r:id="rId19"/>
    <p:sldId id="269" r:id="rId20"/>
    <p:sldId id="285" r:id="rId21"/>
    <p:sldId id="260" r:id="rId22"/>
    <p:sldId id="261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61" userDrawn="1">
          <p15:clr>
            <a:srgbClr val="A4A3A4"/>
          </p15:clr>
        </p15:guide>
        <p15:guide id="2" pos="16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785124-0687-4D3F-B18F-0EA40A6BC15A}" v="35" dt="2024-11-28T19:23:46.31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Styl s motivem 1 – zvýraznění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Styl s motivem 1 – zvýraznění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1116" y="288"/>
      </p:cViewPr>
      <p:guideLst>
        <p:guide orient="horz" pos="3861"/>
        <p:guide pos="16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0A9C49-F54F-45EC-A0EC-806B20BBF24E}" type="datetimeFigureOut">
              <a:rPr lang="cs-CZ" smtClean="0"/>
              <a:t>02.02.2025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9ABAC5-564F-437E-81A0-3A13803CBA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3127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ABAC5-564F-437E-81A0-3A13803CBA7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799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ABAC5-564F-437E-81A0-3A13803CBA70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2913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21BE51-2408-B39C-1AFF-54E80FDE14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E9FCBC7-3E6D-C7FB-8EAE-EB8CD284BA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A50824F-CBC6-71DD-79AA-C38C57DFB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C72E8-6D3C-4299-A6CF-EF1DC0C020E1}" type="datetimeFigureOut">
              <a:rPr lang="cs-CZ" smtClean="0"/>
              <a:t>02.02.2025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BAA3C68-B775-7791-CF0D-000265F5B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A7EE12D-9FB1-89ED-D42F-93D79A67D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EEFD4-4297-46AD-8A6C-B61F04F754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8385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ACF6AD-8F57-8CDB-74C2-2F9CC8C19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2D5B6D0-EA59-6190-85B8-847007901A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1F1522-3A9C-0786-3BB1-14C9D0D5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C72E8-6D3C-4299-A6CF-EF1DC0C020E1}" type="datetimeFigureOut">
              <a:rPr lang="cs-CZ" smtClean="0"/>
              <a:t>02.02.2025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9FEB7B8-31E2-9D01-1BC7-8B31CE7ED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CA4B93-C8D9-DF05-DEFC-561F112A8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EEFD4-4297-46AD-8A6C-B61F04F754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0179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2E502A1-7CC6-8430-6320-1BA179FBE5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167831C-C4A6-7011-8F79-BCFE6B3B16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51CDC36-CF15-8C2B-75C5-37B99571E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C72E8-6D3C-4299-A6CF-EF1DC0C020E1}" type="datetimeFigureOut">
              <a:rPr lang="cs-CZ" smtClean="0"/>
              <a:t>02.02.2025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433D9BC-402E-0275-5298-8A71FC196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2EEC2C5-C633-A6C6-8FA1-751A75A3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EEFD4-4297-46AD-8A6C-B61F04F754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0189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FE6333-B127-DED2-8E2F-F53AF1848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85AC97-322E-04F0-E634-D9808E3C0B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CC67BF3-ECBF-0749-56D5-049F87E77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C72E8-6D3C-4299-A6CF-EF1DC0C020E1}" type="datetimeFigureOut">
              <a:rPr lang="cs-CZ" smtClean="0"/>
              <a:t>02.02.2025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A9E3487-70EB-266F-7524-576E9030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11B98B2-F6C9-9E76-AD23-6A76E3C9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EEFD4-4297-46AD-8A6C-B61F04F754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6689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CB76C5-4F37-8E78-A18B-D850445EF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1B8810B-F771-E7F3-0875-267694A06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B70FD7D-03F9-AD38-402A-366A815A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C72E8-6D3C-4299-A6CF-EF1DC0C020E1}" type="datetimeFigureOut">
              <a:rPr lang="cs-CZ" smtClean="0"/>
              <a:t>02.02.2025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D0D81D6-6DBB-818A-3489-59A98039E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40049F9-639C-B8C6-BE70-E6C744BDC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EEFD4-4297-46AD-8A6C-B61F04F754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0991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7A244F-1FB1-D1AB-E75F-43DADB592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1A8C64-52C7-1D73-F79C-3004B46E0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AD75D51-A26B-A54E-3E7C-FAA7B62A9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3595B29-086D-D1D1-CADE-AE9B6884C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C72E8-6D3C-4299-A6CF-EF1DC0C020E1}" type="datetimeFigureOut">
              <a:rPr lang="cs-CZ" smtClean="0"/>
              <a:t>02.02.2025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0A47E53-0C7E-7916-49C3-E1D0EADB1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BBAEBE5-04ED-299D-76D1-1473E4A3C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EEFD4-4297-46AD-8A6C-B61F04F754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4134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1E939F-C28E-D2D9-39A0-21A46F3DD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51144B3-A107-2226-777E-149FA2A4E9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42F157F-0535-10CD-761F-195769033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218DFAD-DD5A-F147-6EFE-A41F621F99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A9EF9BC-8D34-F2F9-1195-8B02A858E9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3FD60B7-B667-4903-1896-2458F3772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C72E8-6D3C-4299-A6CF-EF1DC0C020E1}" type="datetimeFigureOut">
              <a:rPr lang="cs-CZ" smtClean="0"/>
              <a:t>02.02.2025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6DD619E-A7D0-0B46-52C6-08236954A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4F4AAAB-9209-B787-4BE9-3E308D7B1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EEFD4-4297-46AD-8A6C-B61F04F754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3373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631CB4-32F4-0AD0-E3B0-1108A2F00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EE82621-0C2B-335B-A4C5-87E40FB1D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C72E8-6D3C-4299-A6CF-EF1DC0C020E1}" type="datetimeFigureOut">
              <a:rPr lang="cs-CZ" smtClean="0"/>
              <a:t>02.02.2025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7AE5FF5-4202-7DA4-5D67-B9C7F70D6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7F6ED19-8DC0-EBC9-0C6C-2F7D10F08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EEFD4-4297-46AD-8A6C-B61F04F754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487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743E44C-4B40-B6DC-6007-5305D5402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C72E8-6D3C-4299-A6CF-EF1DC0C020E1}" type="datetimeFigureOut">
              <a:rPr lang="cs-CZ" smtClean="0"/>
              <a:t>02.02.2025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27DCF4F-5FD8-2ECC-248D-422F1533F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9920BF7-0403-5576-7440-E3F10E939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EEFD4-4297-46AD-8A6C-B61F04F754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3213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DD2914-72F2-B530-A42C-9EC352652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81FFEC-A8D1-7AC5-AFA0-3B07014BB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96CA190-3B83-1F73-6B6C-4FF674C44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636B161-1275-D39C-6786-BFC059844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C72E8-6D3C-4299-A6CF-EF1DC0C020E1}" type="datetimeFigureOut">
              <a:rPr lang="cs-CZ" smtClean="0"/>
              <a:t>02.02.2025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8FD2692-24CC-4BCF-E059-DB4DBD54E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446BF7D-E4F2-8DE8-938E-C078D5F6B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EEFD4-4297-46AD-8A6C-B61F04F754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3067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987E88-2343-1AA3-03C2-6F387C5E8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F0749EA-3B1A-3337-D7C6-E646B1C0B2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1F877E6-35DD-DBC1-E598-13FAAAA1DC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CCECEF8-FEA0-B54C-4BAB-7A71D266B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C72E8-6D3C-4299-A6CF-EF1DC0C020E1}" type="datetimeFigureOut">
              <a:rPr lang="cs-CZ" smtClean="0"/>
              <a:t>02.02.2025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BC1BB75-F654-3E1B-3081-CD99D00AE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A8B926E-8B2C-B937-5CAB-B7B4FBB33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EEFD4-4297-46AD-8A6C-B61F04F754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811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B5F46CF-77FD-C254-D012-74951FBC3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01F67F9-8392-497F-AE6D-897858E573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29C8EFE-09CE-C035-2AFD-7D69A657E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C72E8-6D3C-4299-A6CF-EF1DC0C020E1}" type="datetimeFigureOut">
              <a:rPr lang="cs-CZ" smtClean="0"/>
              <a:t>02.02.2025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56F7914-B76A-A69F-82F8-75E6EB10C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22AB9B6-BDEF-2AE5-84FF-E59AA1A396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EEFD4-4297-46AD-8A6C-B61F04F754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1224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612412B-0626-E9F1-F872-3BE886C8E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70" y="1307866"/>
            <a:ext cx="5964701" cy="451785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CDC8D23-FC25-BBF5-3F58-163656DC77F5}"/>
              </a:ext>
            </a:extLst>
          </p:cNvPr>
          <p:cNvSpPr txBox="1"/>
          <p:nvPr/>
        </p:nvSpPr>
        <p:spPr>
          <a:xfrm>
            <a:off x="1876672" y="447505"/>
            <a:ext cx="8113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/>
              <a:t>REZIDENCE U VYSOKÉ BRÁNY -  Standardy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F24CD46-7028-BB41-60FB-BB2BCDF25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454" y="1501511"/>
            <a:ext cx="5188921" cy="385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17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837F8DB-7D38-DA7C-2B8C-5D72E89A6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25" y="418514"/>
            <a:ext cx="10703950" cy="6020972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9D5DAD1-60FF-B1A7-4520-385C76859BA0}"/>
              </a:ext>
            </a:extLst>
          </p:cNvPr>
          <p:cNvSpPr txBox="1"/>
          <p:nvPr/>
        </p:nvSpPr>
        <p:spPr>
          <a:xfrm>
            <a:off x="1743091" y="1008038"/>
            <a:ext cx="2916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</a:t>
            </a:r>
            <a:r>
              <a:rPr lang="cs-CZ" sz="2800" dirty="0"/>
              <a:t> 2+kk</a:t>
            </a:r>
          </a:p>
        </p:txBody>
      </p:sp>
    </p:spTree>
    <p:extLst>
      <p:ext uri="{BB962C8B-B14F-4D97-AF65-F5344CB8AC3E}">
        <p14:creationId xmlns:p14="http://schemas.microsoft.com/office/powerpoint/2010/main" val="3370143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A98D24F-04CF-DF6F-802A-A2F261C10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0" y="434340"/>
            <a:ext cx="10647680" cy="598932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7B26A97-B658-F4F7-5921-FC221EFD5D96}"/>
              </a:ext>
            </a:extLst>
          </p:cNvPr>
          <p:cNvSpPr txBox="1"/>
          <p:nvPr/>
        </p:nvSpPr>
        <p:spPr>
          <a:xfrm>
            <a:off x="7959065" y="901034"/>
            <a:ext cx="2916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</a:t>
            </a:r>
            <a:r>
              <a:rPr lang="cs-CZ" sz="2800" dirty="0"/>
              <a:t> 2+kk</a:t>
            </a:r>
          </a:p>
        </p:txBody>
      </p:sp>
    </p:spTree>
    <p:extLst>
      <p:ext uri="{BB962C8B-B14F-4D97-AF65-F5344CB8AC3E}">
        <p14:creationId xmlns:p14="http://schemas.microsoft.com/office/powerpoint/2010/main" val="438494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45C7859-7BCA-5AA6-F08B-5A82FED4E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71" y="431702"/>
            <a:ext cx="10657058" cy="599459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B2CC679-5A5E-3F76-4452-B9A2F2B7490E}"/>
              </a:ext>
            </a:extLst>
          </p:cNvPr>
          <p:cNvSpPr txBox="1"/>
          <p:nvPr/>
        </p:nvSpPr>
        <p:spPr>
          <a:xfrm>
            <a:off x="4748938" y="852395"/>
            <a:ext cx="2916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</a:t>
            </a:r>
            <a:r>
              <a:rPr lang="cs-CZ" sz="2800" dirty="0"/>
              <a:t> 2+kk</a:t>
            </a:r>
          </a:p>
        </p:txBody>
      </p:sp>
    </p:spTree>
    <p:extLst>
      <p:ext uri="{BB962C8B-B14F-4D97-AF65-F5344CB8AC3E}">
        <p14:creationId xmlns:p14="http://schemas.microsoft.com/office/powerpoint/2010/main" val="4216263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EB426E3-5828-8BC5-E0BD-1D7549710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" y="388620"/>
            <a:ext cx="10810240" cy="608076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507019E-EDE5-8999-DEBE-DB12573A32B8}"/>
              </a:ext>
            </a:extLst>
          </p:cNvPr>
          <p:cNvSpPr txBox="1"/>
          <p:nvPr/>
        </p:nvSpPr>
        <p:spPr>
          <a:xfrm>
            <a:off x="3036870" y="774574"/>
            <a:ext cx="2916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</a:t>
            </a:r>
            <a:r>
              <a:rPr lang="cs-CZ" sz="2800" dirty="0"/>
              <a:t> 2+kk</a:t>
            </a:r>
          </a:p>
        </p:txBody>
      </p:sp>
    </p:spTree>
    <p:extLst>
      <p:ext uri="{BB962C8B-B14F-4D97-AF65-F5344CB8AC3E}">
        <p14:creationId xmlns:p14="http://schemas.microsoft.com/office/powerpoint/2010/main" val="1607916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ovéPole 25">
            <a:extLst>
              <a:ext uri="{FF2B5EF4-FFF2-40B4-BE49-F238E27FC236}">
                <a16:creationId xmlns:a16="http://schemas.microsoft.com/office/drawing/2014/main" id="{BA1FD2B8-A707-0A5E-A077-AF621214CE6C}"/>
              </a:ext>
            </a:extLst>
          </p:cNvPr>
          <p:cNvSpPr txBox="1"/>
          <p:nvPr/>
        </p:nvSpPr>
        <p:spPr>
          <a:xfrm>
            <a:off x="461283" y="1225165"/>
            <a:ext cx="44534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latin typeface="Bahnschrift" panose="020B0502040204020203" pitchFamily="34" charset="0"/>
              </a:rPr>
              <a:t>UMYVADLOVÁ BATERIE</a:t>
            </a:r>
          </a:p>
        </p:txBody>
      </p:sp>
      <p:graphicFrame>
        <p:nvGraphicFramePr>
          <p:cNvPr id="28" name="Tabulka 27">
            <a:extLst>
              <a:ext uri="{FF2B5EF4-FFF2-40B4-BE49-F238E27FC236}">
                <a16:creationId xmlns:a16="http://schemas.microsoft.com/office/drawing/2014/main" id="{21463E4F-25B4-B1A9-61B0-DD05802AA2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112183"/>
              </p:ext>
            </p:extLst>
          </p:nvPr>
        </p:nvGraphicFramePr>
        <p:xfrm>
          <a:off x="530887" y="2088114"/>
          <a:ext cx="4218252" cy="9557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9126">
                  <a:extLst>
                    <a:ext uri="{9D8B030D-6E8A-4147-A177-3AD203B41FA5}">
                      <a16:colId xmlns:a16="http://schemas.microsoft.com/office/drawing/2014/main" val="854660980"/>
                    </a:ext>
                  </a:extLst>
                </a:gridCol>
                <a:gridCol w="2109126">
                  <a:extLst>
                    <a:ext uri="{9D8B030D-6E8A-4147-A177-3AD203B41FA5}">
                      <a16:colId xmlns:a16="http://schemas.microsoft.com/office/drawing/2014/main" val="1055168665"/>
                    </a:ext>
                  </a:extLst>
                </a:gridCol>
              </a:tblGrid>
              <a:tr h="272532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Výrobce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BRUCKNER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3795202"/>
                  </a:ext>
                </a:extLst>
              </a:tr>
              <a:tr h="272532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Baterie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STOJÁNKOVÁ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9089243"/>
                  </a:ext>
                </a:extLst>
              </a:tr>
              <a:tr h="346190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Povrchová úprava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CHROM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3282332"/>
                  </a:ext>
                </a:extLst>
              </a:tr>
            </a:tbl>
          </a:graphicData>
        </a:graphic>
      </p:graphicFrame>
      <p:sp>
        <p:nvSpPr>
          <p:cNvPr id="32" name="TextovéPole 31">
            <a:extLst>
              <a:ext uri="{FF2B5EF4-FFF2-40B4-BE49-F238E27FC236}">
                <a16:creationId xmlns:a16="http://schemas.microsoft.com/office/drawing/2014/main" id="{01F6AF74-F59E-BFDC-A19B-B9E8B7C0370D}"/>
              </a:ext>
            </a:extLst>
          </p:cNvPr>
          <p:cNvSpPr txBox="1"/>
          <p:nvPr/>
        </p:nvSpPr>
        <p:spPr>
          <a:xfrm>
            <a:off x="449244" y="4311136"/>
            <a:ext cx="34211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latin typeface="Bahnschrift" panose="020B0502040204020203" pitchFamily="34" charset="0"/>
              </a:rPr>
              <a:t>VANOVÁ BATERIE</a:t>
            </a:r>
          </a:p>
        </p:txBody>
      </p:sp>
      <p:graphicFrame>
        <p:nvGraphicFramePr>
          <p:cNvPr id="33" name="Tabulka 32">
            <a:extLst>
              <a:ext uri="{FF2B5EF4-FFF2-40B4-BE49-F238E27FC236}">
                <a16:creationId xmlns:a16="http://schemas.microsoft.com/office/drawing/2014/main" id="{C6D93E26-DFD1-DE6F-F7C2-B1C65C8249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622079"/>
              </p:ext>
            </p:extLst>
          </p:nvPr>
        </p:nvGraphicFramePr>
        <p:xfrm>
          <a:off x="530887" y="5157946"/>
          <a:ext cx="4218252" cy="9557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9126">
                  <a:extLst>
                    <a:ext uri="{9D8B030D-6E8A-4147-A177-3AD203B41FA5}">
                      <a16:colId xmlns:a16="http://schemas.microsoft.com/office/drawing/2014/main" val="854660980"/>
                    </a:ext>
                  </a:extLst>
                </a:gridCol>
                <a:gridCol w="2109126">
                  <a:extLst>
                    <a:ext uri="{9D8B030D-6E8A-4147-A177-3AD203B41FA5}">
                      <a16:colId xmlns:a16="http://schemas.microsoft.com/office/drawing/2014/main" val="1055168665"/>
                    </a:ext>
                  </a:extLst>
                </a:gridCol>
              </a:tblGrid>
              <a:tr h="272532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Výrobce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BRUCKNER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3795202"/>
                  </a:ext>
                </a:extLst>
              </a:tr>
              <a:tr h="272532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Baterie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VANOVÁ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9089243"/>
                  </a:ext>
                </a:extLst>
              </a:tr>
              <a:tr h="346190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Povrchová úprava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CHROM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3282332"/>
                  </a:ext>
                </a:extLst>
              </a:tr>
            </a:tbl>
          </a:graphicData>
        </a:graphic>
      </p:graphicFrame>
      <p:pic>
        <p:nvPicPr>
          <p:cNvPr id="5" name="Obrázek 4">
            <a:extLst>
              <a:ext uri="{FF2B5EF4-FFF2-40B4-BE49-F238E27FC236}">
                <a16:creationId xmlns:a16="http://schemas.microsoft.com/office/drawing/2014/main" id="{07C57A38-6800-98EC-3FC4-AD47494D8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0517" y="66822"/>
            <a:ext cx="1867161" cy="69542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3B18D56-87FB-E40C-C5AE-61F700FEC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256" y="900570"/>
            <a:ext cx="1914210" cy="1818739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65F364AA-8BB3-355A-8FDA-330E8FF1352A}"/>
              </a:ext>
            </a:extLst>
          </p:cNvPr>
          <p:cNvSpPr txBox="1"/>
          <p:nvPr/>
        </p:nvSpPr>
        <p:spPr>
          <a:xfrm>
            <a:off x="7137583" y="2921168"/>
            <a:ext cx="20538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rgbClr val="333333"/>
                </a:solidFill>
                <a:highlight>
                  <a:srgbClr val="FFFFFF"/>
                </a:highlight>
                <a:latin typeface="Bahnschrift" panose="020B0502040204020203" pitchFamily="34" charset="0"/>
              </a:rPr>
              <a:t>BARON stojánková umyvadlová baterie bez výpusti, chrom</a:t>
            </a:r>
          </a:p>
          <a:p>
            <a:endParaRPr lang="cs-CZ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36D4BC55-302E-10B8-CBF8-2D96892CD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8503" y="4157217"/>
            <a:ext cx="2478199" cy="1409009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B1F1806E-B4B2-4F90-7C93-D6196B301994}"/>
              </a:ext>
            </a:extLst>
          </p:cNvPr>
          <p:cNvSpPr txBox="1"/>
          <p:nvPr/>
        </p:nvSpPr>
        <p:spPr>
          <a:xfrm>
            <a:off x="7306105" y="5765548"/>
            <a:ext cx="18565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rgbClr val="333333"/>
                </a:solidFill>
                <a:highlight>
                  <a:srgbClr val="FFFFFF"/>
                </a:highlight>
                <a:latin typeface="Bahnschrift" panose="020B0502040204020203" pitchFamily="34" charset="0"/>
              </a:rPr>
              <a:t>BARON nástěnná vanová baterie, chrom</a:t>
            </a:r>
          </a:p>
          <a:p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DC28FD8-8A65-588E-28FF-77C3E9E900C6}"/>
              </a:ext>
            </a:extLst>
          </p:cNvPr>
          <p:cNvSpPr txBox="1"/>
          <p:nvPr/>
        </p:nvSpPr>
        <p:spPr>
          <a:xfrm>
            <a:off x="9275841" y="2088114"/>
            <a:ext cx="2916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875 Kč  bez DPH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EE2918A-B7EB-3654-7BC7-D3B63075940C}"/>
              </a:ext>
            </a:extLst>
          </p:cNvPr>
          <p:cNvSpPr txBox="1"/>
          <p:nvPr/>
        </p:nvSpPr>
        <p:spPr>
          <a:xfrm>
            <a:off x="9275840" y="4861721"/>
            <a:ext cx="2916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1825 Kč  bez DPH</a:t>
            </a:r>
          </a:p>
        </p:txBody>
      </p:sp>
    </p:spTree>
    <p:extLst>
      <p:ext uri="{BB962C8B-B14F-4D97-AF65-F5344CB8AC3E}">
        <p14:creationId xmlns:p14="http://schemas.microsoft.com/office/powerpoint/2010/main" val="3094101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ovéPole 25">
            <a:extLst>
              <a:ext uri="{FF2B5EF4-FFF2-40B4-BE49-F238E27FC236}">
                <a16:creationId xmlns:a16="http://schemas.microsoft.com/office/drawing/2014/main" id="{BA1FD2B8-A707-0A5E-A077-AF621214CE6C}"/>
              </a:ext>
            </a:extLst>
          </p:cNvPr>
          <p:cNvSpPr txBox="1"/>
          <p:nvPr/>
        </p:nvSpPr>
        <p:spPr>
          <a:xfrm>
            <a:off x="463776" y="4376709"/>
            <a:ext cx="39340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latin typeface="Bahnschrift" panose="020B0502040204020203" pitchFamily="34" charset="0"/>
              </a:rPr>
              <a:t>SPRCHOVÁ BATERIE</a:t>
            </a:r>
          </a:p>
        </p:txBody>
      </p:sp>
      <p:graphicFrame>
        <p:nvGraphicFramePr>
          <p:cNvPr id="28" name="Tabulka 27">
            <a:extLst>
              <a:ext uri="{FF2B5EF4-FFF2-40B4-BE49-F238E27FC236}">
                <a16:creationId xmlns:a16="http://schemas.microsoft.com/office/drawing/2014/main" id="{21463E4F-25B4-B1A9-61B0-DD05802AA2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0709445"/>
              </p:ext>
            </p:extLst>
          </p:nvPr>
        </p:nvGraphicFramePr>
        <p:xfrm>
          <a:off x="530887" y="2088114"/>
          <a:ext cx="4218252" cy="9557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9126">
                  <a:extLst>
                    <a:ext uri="{9D8B030D-6E8A-4147-A177-3AD203B41FA5}">
                      <a16:colId xmlns:a16="http://schemas.microsoft.com/office/drawing/2014/main" val="854660980"/>
                    </a:ext>
                  </a:extLst>
                </a:gridCol>
                <a:gridCol w="2109126">
                  <a:extLst>
                    <a:ext uri="{9D8B030D-6E8A-4147-A177-3AD203B41FA5}">
                      <a16:colId xmlns:a16="http://schemas.microsoft.com/office/drawing/2014/main" val="1055168665"/>
                    </a:ext>
                  </a:extLst>
                </a:gridCol>
              </a:tblGrid>
              <a:tr h="272532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Výrobce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NOVASERVIS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3795202"/>
                  </a:ext>
                </a:extLst>
              </a:tr>
              <a:tr h="272532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Baterie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SPRCHOVÁ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9089243"/>
                  </a:ext>
                </a:extLst>
              </a:tr>
              <a:tr h="346190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Povrchová úprava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CHROM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3282332"/>
                  </a:ext>
                </a:extLst>
              </a:tr>
            </a:tbl>
          </a:graphicData>
        </a:graphic>
      </p:graphicFrame>
      <p:sp>
        <p:nvSpPr>
          <p:cNvPr id="32" name="TextovéPole 31">
            <a:extLst>
              <a:ext uri="{FF2B5EF4-FFF2-40B4-BE49-F238E27FC236}">
                <a16:creationId xmlns:a16="http://schemas.microsoft.com/office/drawing/2014/main" id="{01F6AF74-F59E-BFDC-A19B-B9E8B7C0370D}"/>
              </a:ext>
            </a:extLst>
          </p:cNvPr>
          <p:cNvSpPr txBox="1"/>
          <p:nvPr/>
        </p:nvSpPr>
        <p:spPr>
          <a:xfrm>
            <a:off x="353749" y="1300917"/>
            <a:ext cx="52934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latin typeface="Bahnschrift" panose="020B0502040204020203" pitchFamily="34" charset="0"/>
              </a:rPr>
              <a:t>SPRCHOVÁ MINI SOUPRAVA</a:t>
            </a:r>
          </a:p>
        </p:txBody>
      </p:sp>
      <p:graphicFrame>
        <p:nvGraphicFramePr>
          <p:cNvPr id="33" name="Tabulka 32">
            <a:extLst>
              <a:ext uri="{FF2B5EF4-FFF2-40B4-BE49-F238E27FC236}">
                <a16:creationId xmlns:a16="http://schemas.microsoft.com/office/drawing/2014/main" id="{C6D93E26-DFD1-DE6F-F7C2-B1C65C8249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3589546"/>
              </p:ext>
            </p:extLst>
          </p:nvPr>
        </p:nvGraphicFramePr>
        <p:xfrm>
          <a:off x="530887" y="5378174"/>
          <a:ext cx="4218252" cy="9557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9126">
                  <a:extLst>
                    <a:ext uri="{9D8B030D-6E8A-4147-A177-3AD203B41FA5}">
                      <a16:colId xmlns:a16="http://schemas.microsoft.com/office/drawing/2014/main" val="854660980"/>
                    </a:ext>
                  </a:extLst>
                </a:gridCol>
                <a:gridCol w="2109126">
                  <a:extLst>
                    <a:ext uri="{9D8B030D-6E8A-4147-A177-3AD203B41FA5}">
                      <a16:colId xmlns:a16="http://schemas.microsoft.com/office/drawing/2014/main" val="1055168665"/>
                    </a:ext>
                  </a:extLst>
                </a:gridCol>
              </a:tblGrid>
              <a:tr h="272532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Výrobce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BRUCKNER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3795202"/>
                  </a:ext>
                </a:extLst>
              </a:tr>
              <a:tr h="272532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Baterie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SPRCHOVÁ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9089243"/>
                  </a:ext>
                </a:extLst>
              </a:tr>
              <a:tr h="346190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Povrchová úprava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CHROM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3282332"/>
                  </a:ext>
                </a:extLst>
              </a:tr>
            </a:tbl>
          </a:graphicData>
        </a:graphic>
      </p:graphicFrame>
      <p:pic>
        <p:nvPicPr>
          <p:cNvPr id="4098" name="Picture 2" descr="Ke stažení | NOVASERVIS">
            <a:extLst>
              <a:ext uri="{FF2B5EF4-FFF2-40B4-BE49-F238E27FC236}">
                <a16:creationId xmlns:a16="http://schemas.microsoft.com/office/drawing/2014/main" id="{908C671C-709B-3828-C592-C176DD38D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461" y="353599"/>
            <a:ext cx="1836825" cy="33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C960ADF-3186-95E6-5B7B-754D7D493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4509" y="0"/>
            <a:ext cx="1915974" cy="304301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FC522BD-AF92-9370-2F33-852057A6FC09}"/>
              </a:ext>
            </a:extLst>
          </p:cNvPr>
          <p:cNvSpPr txBox="1"/>
          <p:nvPr/>
        </p:nvSpPr>
        <p:spPr>
          <a:xfrm>
            <a:off x="7304509" y="3083930"/>
            <a:ext cx="2813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rgbClr val="333333"/>
                </a:solidFill>
                <a:highlight>
                  <a:srgbClr val="FFFFFF"/>
                </a:highlight>
                <a:latin typeface="Bahnschrift" panose="020B0502040204020203" pitchFamily="34" charset="0"/>
              </a:rPr>
              <a:t>S</a:t>
            </a:r>
            <a:r>
              <a:rPr lang="pt-BR" sz="1400" dirty="0">
                <a:solidFill>
                  <a:srgbClr val="333333"/>
                </a:solidFill>
                <a:highlight>
                  <a:srgbClr val="FFFFFF"/>
                </a:highlight>
                <a:latin typeface="Bahnschrift" panose="020B0502040204020203" pitchFamily="34" charset="0"/>
              </a:rPr>
              <a:t>prchová souprava s designovou sprchovou tyčí</a:t>
            </a:r>
            <a:endParaRPr lang="cs-CZ" sz="1400" dirty="0">
              <a:solidFill>
                <a:srgbClr val="333333"/>
              </a:solidFill>
              <a:highlight>
                <a:srgbClr val="FFFFFF"/>
              </a:highlight>
              <a:latin typeface="Bahnschrift" panose="020B0502040204020203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5150253-B59B-9EF4-E167-4407401E1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8048" y="4160520"/>
            <a:ext cx="1867161" cy="69542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AD2B312-9DBB-7979-1768-ABD4310759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4509" y="4376709"/>
            <a:ext cx="2473561" cy="1519014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996ED0DE-1704-E36B-888B-360B8692CAA9}"/>
              </a:ext>
            </a:extLst>
          </p:cNvPr>
          <p:cNvSpPr txBox="1"/>
          <p:nvPr/>
        </p:nvSpPr>
        <p:spPr>
          <a:xfrm>
            <a:off x="7304509" y="6080507"/>
            <a:ext cx="35637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333333"/>
                </a:solidFill>
                <a:highlight>
                  <a:srgbClr val="FFFFFF"/>
                </a:highlight>
                <a:latin typeface="Bahnschrift" panose="020B0502040204020203" pitchFamily="34" charset="0"/>
              </a:rPr>
              <a:t>BARON nástěnná sprchová baterie, chrom</a:t>
            </a:r>
          </a:p>
          <a:p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C1ABF22-AF63-E8ED-A7FE-60BB77732843}"/>
              </a:ext>
            </a:extLst>
          </p:cNvPr>
          <p:cNvSpPr txBox="1"/>
          <p:nvPr/>
        </p:nvSpPr>
        <p:spPr>
          <a:xfrm>
            <a:off x="4843848" y="3919496"/>
            <a:ext cx="2916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1506 Kč komplet  bez DPH</a:t>
            </a:r>
          </a:p>
        </p:txBody>
      </p:sp>
    </p:spTree>
    <p:extLst>
      <p:ext uri="{BB962C8B-B14F-4D97-AF65-F5344CB8AC3E}">
        <p14:creationId xmlns:p14="http://schemas.microsoft.com/office/powerpoint/2010/main" val="3427184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ovéPole 25">
            <a:extLst>
              <a:ext uri="{FF2B5EF4-FFF2-40B4-BE49-F238E27FC236}">
                <a16:creationId xmlns:a16="http://schemas.microsoft.com/office/drawing/2014/main" id="{BA1FD2B8-A707-0A5E-A077-AF621214CE6C}"/>
              </a:ext>
            </a:extLst>
          </p:cNvPr>
          <p:cNvSpPr txBox="1"/>
          <p:nvPr/>
        </p:nvSpPr>
        <p:spPr>
          <a:xfrm>
            <a:off x="455983" y="156884"/>
            <a:ext cx="32832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latin typeface="Bahnschrift" panose="020B0502040204020203" pitchFamily="34" charset="0"/>
              </a:rPr>
              <a:t>SPRCHOVÝ KOUT</a:t>
            </a:r>
          </a:p>
        </p:txBody>
      </p:sp>
      <p:graphicFrame>
        <p:nvGraphicFramePr>
          <p:cNvPr id="28" name="Tabulka 27">
            <a:extLst>
              <a:ext uri="{FF2B5EF4-FFF2-40B4-BE49-F238E27FC236}">
                <a16:creationId xmlns:a16="http://schemas.microsoft.com/office/drawing/2014/main" id="{21463E4F-25B4-B1A9-61B0-DD05802AA2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960362"/>
              </p:ext>
            </p:extLst>
          </p:nvPr>
        </p:nvGraphicFramePr>
        <p:xfrm>
          <a:off x="575652" y="820963"/>
          <a:ext cx="4218252" cy="1127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9126">
                  <a:extLst>
                    <a:ext uri="{9D8B030D-6E8A-4147-A177-3AD203B41FA5}">
                      <a16:colId xmlns:a16="http://schemas.microsoft.com/office/drawing/2014/main" val="854660980"/>
                    </a:ext>
                  </a:extLst>
                </a:gridCol>
                <a:gridCol w="2109126">
                  <a:extLst>
                    <a:ext uri="{9D8B030D-6E8A-4147-A177-3AD203B41FA5}">
                      <a16:colId xmlns:a16="http://schemas.microsoft.com/office/drawing/2014/main" val="1055168665"/>
                    </a:ext>
                  </a:extLst>
                </a:gridCol>
              </a:tblGrid>
              <a:tr h="272532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Výrobce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JIKA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3795202"/>
                  </a:ext>
                </a:extLst>
              </a:tr>
              <a:tr h="272532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Rozměry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90X90X195 CM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9089243"/>
                  </a:ext>
                </a:extLst>
              </a:tr>
              <a:tr h="346190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Popis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STŘÍBRNÝ LESKLÝ PROFIL/ TRANSP. SKLO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3282332"/>
                  </a:ext>
                </a:extLst>
              </a:tr>
            </a:tbl>
          </a:graphicData>
        </a:graphic>
      </p:graphicFrame>
      <p:sp>
        <p:nvSpPr>
          <p:cNvPr id="13" name="TextovéPole 12">
            <a:extLst>
              <a:ext uri="{FF2B5EF4-FFF2-40B4-BE49-F238E27FC236}">
                <a16:creationId xmlns:a16="http://schemas.microsoft.com/office/drawing/2014/main" id="{2BB90376-7E3F-632B-5DD9-650505BA8F75}"/>
              </a:ext>
            </a:extLst>
          </p:cNvPr>
          <p:cNvSpPr txBox="1"/>
          <p:nvPr/>
        </p:nvSpPr>
        <p:spPr>
          <a:xfrm>
            <a:off x="9089954" y="3980804"/>
            <a:ext cx="287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latin typeface="Bahnschrift" panose="020B0502040204020203" pitchFamily="34" charset="0"/>
              </a:rPr>
              <a:t>Sprchový kout </a:t>
            </a:r>
            <a:r>
              <a:rPr lang="cs-CZ" sz="1100" dirty="0" err="1">
                <a:latin typeface="Bahnschrift" panose="020B0502040204020203" pitchFamily="34" charset="0"/>
              </a:rPr>
              <a:t>Nion</a:t>
            </a:r>
            <a:r>
              <a:rPr lang="cs-CZ" sz="1100" dirty="0">
                <a:latin typeface="Bahnschrift" panose="020B0502040204020203" pitchFamily="34" charset="0"/>
              </a:rPr>
              <a:t> , 900x900x1950 mm, stříbrný lesklý profil/čiré sklo</a:t>
            </a:r>
          </a:p>
          <a:p>
            <a:endParaRPr lang="cs-CZ" dirty="0"/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8444340D-8582-D2E1-7784-443EF6F40568}"/>
              </a:ext>
            </a:extLst>
          </p:cNvPr>
          <p:cNvSpPr txBox="1"/>
          <p:nvPr/>
        </p:nvSpPr>
        <p:spPr>
          <a:xfrm>
            <a:off x="410075" y="2269315"/>
            <a:ext cx="36070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latin typeface="Bahnschrift" panose="020B0502040204020203" pitchFamily="34" charset="0"/>
              </a:rPr>
              <a:t>SPRCHOVÉ DVEŘE</a:t>
            </a:r>
          </a:p>
        </p:txBody>
      </p:sp>
      <p:graphicFrame>
        <p:nvGraphicFramePr>
          <p:cNvPr id="37" name="Tabulka 36">
            <a:extLst>
              <a:ext uri="{FF2B5EF4-FFF2-40B4-BE49-F238E27FC236}">
                <a16:creationId xmlns:a16="http://schemas.microsoft.com/office/drawing/2014/main" id="{CD9F4EA9-F783-CD25-E9AA-BA9B9E30C0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657890"/>
              </p:ext>
            </p:extLst>
          </p:nvPr>
        </p:nvGraphicFramePr>
        <p:xfrm>
          <a:off x="565812" y="3006654"/>
          <a:ext cx="4218252" cy="9557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9126">
                  <a:extLst>
                    <a:ext uri="{9D8B030D-6E8A-4147-A177-3AD203B41FA5}">
                      <a16:colId xmlns:a16="http://schemas.microsoft.com/office/drawing/2014/main" val="854660980"/>
                    </a:ext>
                  </a:extLst>
                </a:gridCol>
                <a:gridCol w="2109126">
                  <a:extLst>
                    <a:ext uri="{9D8B030D-6E8A-4147-A177-3AD203B41FA5}">
                      <a16:colId xmlns:a16="http://schemas.microsoft.com/office/drawing/2014/main" val="1055168665"/>
                    </a:ext>
                  </a:extLst>
                </a:gridCol>
              </a:tblGrid>
              <a:tr h="272532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Výrobce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RAVAK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3795202"/>
                  </a:ext>
                </a:extLst>
              </a:tr>
              <a:tr h="272532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Rozměry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90X198CM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9089243"/>
                  </a:ext>
                </a:extLst>
              </a:tr>
              <a:tr h="346190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Popis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SATIN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3282332"/>
                  </a:ext>
                </a:extLst>
              </a:tr>
            </a:tbl>
          </a:graphicData>
        </a:graphic>
      </p:graphicFrame>
      <p:pic>
        <p:nvPicPr>
          <p:cNvPr id="2050" name="Picture 2" descr="RAVAK Rosa II Washbasin Instruction Manual">
            <a:extLst>
              <a:ext uri="{FF2B5EF4-FFF2-40B4-BE49-F238E27FC236}">
                <a16:creationId xmlns:a16="http://schemas.microsoft.com/office/drawing/2014/main" id="{9128E1D8-240E-D4F6-70D3-F130A06C6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953" y="6105182"/>
            <a:ext cx="1166759" cy="30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Skupina 38">
            <a:extLst>
              <a:ext uri="{FF2B5EF4-FFF2-40B4-BE49-F238E27FC236}">
                <a16:creationId xmlns:a16="http://schemas.microsoft.com/office/drawing/2014/main" id="{877AF15F-3CF8-B236-BA8F-D2491FD2785E}"/>
              </a:ext>
            </a:extLst>
          </p:cNvPr>
          <p:cNvGrpSpPr/>
          <p:nvPr/>
        </p:nvGrpSpPr>
        <p:grpSpPr>
          <a:xfrm>
            <a:off x="6875716" y="4688690"/>
            <a:ext cx="1880586" cy="2515000"/>
            <a:chOff x="8206462" y="3342011"/>
            <a:chExt cx="2318457" cy="3091276"/>
          </a:xfrm>
        </p:grpSpPr>
        <p:pic>
          <p:nvPicPr>
            <p:cNvPr id="40" name="Obrázek 39">
              <a:extLst>
                <a:ext uri="{FF2B5EF4-FFF2-40B4-BE49-F238E27FC236}">
                  <a16:creationId xmlns:a16="http://schemas.microsoft.com/office/drawing/2014/main" id="{DCA688E5-2621-5B34-5146-282F5B93B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40741">
              <a:off x="7820053" y="3728420"/>
              <a:ext cx="3091276" cy="2318457"/>
            </a:xfrm>
            <a:prstGeom prst="rect">
              <a:avLst/>
            </a:prstGeom>
          </p:spPr>
        </p:pic>
        <p:sp>
          <p:nvSpPr>
            <p:cNvPr id="41" name="TextovéPole 40">
              <a:extLst>
                <a:ext uri="{FF2B5EF4-FFF2-40B4-BE49-F238E27FC236}">
                  <a16:creationId xmlns:a16="http://schemas.microsoft.com/office/drawing/2014/main" id="{3876CBC2-A405-6F2A-6431-7AA93EEE96EB}"/>
                </a:ext>
              </a:extLst>
            </p:cNvPr>
            <p:cNvSpPr txBox="1"/>
            <p:nvPr/>
          </p:nvSpPr>
          <p:spPr>
            <a:xfrm>
              <a:off x="8328796" y="5715319"/>
              <a:ext cx="1231427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900" b="0" i="0" dirty="0">
                  <a:effectLst/>
                  <a:latin typeface="Bahnschrift" panose="020B0502040204020203" pitchFamily="34" charset="0"/>
                </a:rPr>
                <a:t>Odtokový žlab Zebra</a:t>
              </a:r>
            </a:p>
            <a:p>
              <a:endParaRPr lang="cs-CZ" dirty="0"/>
            </a:p>
          </p:txBody>
        </p:sp>
      </p:grpSp>
      <p:graphicFrame>
        <p:nvGraphicFramePr>
          <p:cNvPr id="42" name="Tabulka 41">
            <a:extLst>
              <a:ext uri="{FF2B5EF4-FFF2-40B4-BE49-F238E27FC236}">
                <a16:creationId xmlns:a16="http://schemas.microsoft.com/office/drawing/2014/main" id="{A3E8197C-7829-E99E-5D0E-9E7FD06526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2076072"/>
              </p:ext>
            </p:extLst>
          </p:nvPr>
        </p:nvGraphicFramePr>
        <p:xfrm>
          <a:off x="551019" y="5198347"/>
          <a:ext cx="4218252" cy="9557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9126">
                  <a:extLst>
                    <a:ext uri="{9D8B030D-6E8A-4147-A177-3AD203B41FA5}">
                      <a16:colId xmlns:a16="http://schemas.microsoft.com/office/drawing/2014/main" val="854660980"/>
                    </a:ext>
                  </a:extLst>
                </a:gridCol>
                <a:gridCol w="2109126">
                  <a:extLst>
                    <a:ext uri="{9D8B030D-6E8A-4147-A177-3AD203B41FA5}">
                      <a16:colId xmlns:a16="http://schemas.microsoft.com/office/drawing/2014/main" val="1055168665"/>
                    </a:ext>
                  </a:extLst>
                </a:gridCol>
              </a:tblGrid>
              <a:tr h="272532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Výrobce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RAVAK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3795202"/>
                  </a:ext>
                </a:extLst>
              </a:tr>
              <a:tr h="272532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Typ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ZEBRA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9089243"/>
                  </a:ext>
                </a:extLst>
              </a:tr>
              <a:tr h="346190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Rozměr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75CM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3282332"/>
                  </a:ext>
                </a:extLst>
              </a:tr>
            </a:tbl>
          </a:graphicData>
        </a:graphic>
      </p:graphicFrame>
      <p:sp>
        <p:nvSpPr>
          <p:cNvPr id="43" name="TextovéPole 42">
            <a:extLst>
              <a:ext uri="{FF2B5EF4-FFF2-40B4-BE49-F238E27FC236}">
                <a16:creationId xmlns:a16="http://schemas.microsoft.com/office/drawing/2014/main" id="{402292CD-E160-6CF2-48B5-07B51BBC9722}"/>
              </a:ext>
            </a:extLst>
          </p:cNvPr>
          <p:cNvSpPr txBox="1"/>
          <p:nvPr/>
        </p:nvSpPr>
        <p:spPr>
          <a:xfrm>
            <a:off x="549960" y="4261810"/>
            <a:ext cx="33666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latin typeface="Bahnschrift" panose="020B0502040204020203" pitchFamily="34" charset="0"/>
              </a:rPr>
              <a:t>ODTOKOVÝ ŽLAB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6A9ED02-3990-ECB5-ADD0-2A874EAD3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4178" y="526217"/>
            <a:ext cx="2012768" cy="340186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1147FAF-1A3A-6797-02C6-19E1F5882B38}"/>
              </a:ext>
            </a:extLst>
          </p:cNvPr>
          <p:cNvSpPr txBox="1"/>
          <p:nvPr/>
        </p:nvSpPr>
        <p:spPr>
          <a:xfrm>
            <a:off x="6145685" y="3979453"/>
            <a:ext cx="26106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latin typeface="Bahnschrift" panose="020B0502040204020203" pitchFamily="34" charset="0"/>
              </a:rPr>
              <a:t>Sprchové dveře Supernova ASDP3-90, </a:t>
            </a:r>
            <a:r>
              <a:rPr lang="cs-CZ" sz="1100" dirty="0" err="1">
                <a:latin typeface="Bahnschrift" panose="020B0502040204020203" pitchFamily="34" charset="0"/>
              </a:rPr>
              <a:t>satin</a:t>
            </a:r>
            <a:r>
              <a:rPr lang="cs-CZ" sz="1100" dirty="0">
                <a:latin typeface="Bahnschrift" panose="020B0502040204020203" pitchFamily="34" charset="0"/>
              </a:rPr>
              <a:t>/transparent</a:t>
            </a:r>
          </a:p>
        </p:txBody>
      </p:sp>
      <p:pic>
        <p:nvPicPr>
          <p:cNvPr id="6" name="Picture 2" descr="RAVAK Rosa II Washbasin Instruction Manual">
            <a:extLst>
              <a:ext uri="{FF2B5EF4-FFF2-40B4-BE49-F238E27FC236}">
                <a16:creationId xmlns:a16="http://schemas.microsoft.com/office/drawing/2014/main" id="{F5138B7A-6632-69BE-F315-A74F706FE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643" y="138932"/>
            <a:ext cx="1427783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1B43CC8-FCD9-6B1F-7730-BC6A0E373D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1214" y="137892"/>
            <a:ext cx="2732320" cy="384156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0C85A24-1747-3632-229F-E05C4A2DDD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3004" y="181138"/>
            <a:ext cx="1021933" cy="36025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1ADD9A3-7B1B-7CC9-924F-98EDF5E7210A}"/>
              </a:ext>
            </a:extLst>
          </p:cNvPr>
          <p:cNvSpPr txBox="1"/>
          <p:nvPr/>
        </p:nvSpPr>
        <p:spPr>
          <a:xfrm>
            <a:off x="3943483" y="521597"/>
            <a:ext cx="2916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9110 Kč  bez DPH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5AF785A-3A6D-CE71-7D13-2E17418B54CF}"/>
              </a:ext>
            </a:extLst>
          </p:cNvPr>
          <p:cNvSpPr txBox="1"/>
          <p:nvPr/>
        </p:nvSpPr>
        <p:spPr>
          <a:xfrm>
            <a:off x="3943484" y="2485531"/>
            <a:ext cx="2916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4900 Kč  bez DPH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29B5AD1-6C40-502A-0870-13CDE1F702C9}"/>
              </a:ext>
            </a:extLst>
          </p:cNvPr>
          <p:cNvSpPr txBox="1"/>
          <p:nvPr/>
        </p:nvSpPr>
        <p:spPr>
          <a:xfrm>
            <a:off x="3943484" y="4762102"/>
            <a:ext cx="2916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2193 Kč  bez DPH</a:t>
            </a:r>
          </a:p>
        </p:txBody>
      </p:sp>
    </p:spTree>
    <p:extLst>
      <p:ext uri="{BB962C8B-B14F-4D97-AF65-F5344CB8AC3E}">
        <p14:creationId xmlns:p14="http://schemas.microsoft.com/office/powerpoint/2010/main" val="34715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ovéPole 25">
            <a:extLst>
              <a:ext uri="{FF2B5EF4-FFF2-40B4-BE49-F238E27FC236}">
                <a16:creationId xmlns:a16="http://schemas.microsoft.com/office/drawing/2014/main" id="{BA1FD2B8-A707-0A5E-A077-AF621214CE6C}"/>
              </a:ext>
            </a:extLst>
          </p:cNvPr>
          <p:cNvSpPr txBox="1"/>
          <p:nvPr/>
        </p:nvSpPr>
        <p:spPr>
          <a:xfrm>
            <a:off x="644669" y="1486890"/>
            <a:ext cx="54513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latin typeface="Bahnschrift" panose="020B0502040204020203" pitchFamily="34" charset="0"/>
              </a:rPr>
              <a:t>UMYVADLO SAVA</a:t>
            </a:r>
          </a:p>
          <a:p>
            <a:endParaRPr lang="cs-CZ" sz="3200" dirty="0">
              <a:latin typeface="Bahnschrift" panose="020B0502040204020203" pitchFamily="34" charset="0"/>
            </a:endParaRPr>
          </a:p>
        </p:txBody>
      </p:sp>
      <p:graphicFrame>
        <p:nvGraphicFramePr>
          <p:cNvPr id="25" name="Tabulka 24">
            <a:extLst>
              <a:ext uri="{FF2B5EF4-FFF2-40B4-BE49-F238E27FC236}">
                <a16:creationId xmlns:a16="http://schemas.microsoft.com/office/drawing/2014/main" id="{D5A573C3-15D8-BCF2-AE63-FA5B540D23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494263"/>
              </p:ext>
            </p:extLst>
          </p:nvPr>
        </p:nvGraphicFramePr>
        <p:xfrm>
          <a:off x="730693" y="3338103"/>
          <a:ext cx="4218252" cy="9557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9126">
                  <a:extLst>
                    <a:ext uri="{9D8B030D-6E8A-4147-A177-3AD203B41FA5}">
                      <a16:colId xmlns:a16="http://schemas.microsoft.com/office/drawing/2014/main" val="854660980"/>
                    </a:ext>
                  </a:extLst>
                </a:gridCol>
                <a:gridCol w="2109126">
                  <a:extLst>
                    <a:ext uri="{9D8B030D-6E8A-4147-A177-3AD203B41FA5}">
                      <a16:colId xmlns:a16="http://schemas.microsoft.com/office/drawing/2014/main" val="1055168665"/>
                    </a:ext>
                  </a:extLst>
                </a:gridCol>
              </a:tblGrid>
              <a:tr h="272532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Výrobce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SAVA    nábytkové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3795202"/>
                  </a:ext>
                </a:extLst>
              </a:tr>
              <a:tr h="272532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Rozměry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60CM 45CM x 16,5CM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9089243"/>
                  </a:ext>
                </a:extLst>
              </a:tr>
              <a:tr h="346190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Popis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BÍLÁ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3282332"/>
                  </a:ext>
                </a:extLst>
              </a:tr>
            </a:tbl>
          </a:graphicData>
        </a:graphic>
      </p:graphicFrame>
      <p:pic>
        <p:nvPicPr>
          <p:cNvPr id="7" name="Obrázek 6">
            <a:extLst>
              <a:ext uri="{FF2B5EF4-FFF2-40B4-BE49-F238E27FC236}">
                <a16:creationId xmlns:a16="http://schemas.microsoft.com/office/drawing/2014/main" id="{32C4A5CD-54F9-3AFC-A085-0A4251546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947" y="1635206"/>
            <a:ext cx="3891069" cy="358758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18587D3-4340-B016-BEA0-BF12F3EC1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8016" y="479716"/>
            <a:ext cx="1448002" cy="1257475"/>
          </a:xfrm>
          <a:prstGeom prst="rect">
            <a:avLst/>
          </a:prstGeom>
        </p:spPr>
      </p:pic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AF12C2F4-2B7E-7ABE-0C8F-C7D5501C48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5767584"/>
              </p:ext>
            </p:extLst>
          </p:nvPr>
        </p:nvGraphicFramePr>
        <p:xfrm>
          <a:off x="7208277" y="5354473"/>
          <a:ext cx="4218252" cy="274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18252">
                  <a:extLst>
                    <a:ext uri="{9D8B030D-6E8A-4147-A177-3AD203B41FA5}">
                      <a16:colId xmlns:a16="http://schemas.microsoft.com/office/drawing/2014/main" val="101401924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cs-CZ" sz="1200" dirty="0">
                          <a:solidFill>
                            <a:srgbClr val="FF0000"/>
                          </a:solidFill>
                          <a:latin typeface="Bahnschrift" panose="020B0502040204020203" pitchFamily="34" charset="0"/>
                        </a:rPr>
                        <a:t>Skříňka VIBE není součástí standardního vybavení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9147515"/>
                  </a:ext>
                </a:extLst>
              </a:tr>
            </a:tbl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90822711-667A-E087-C6DB-6ECEC44DD5BC}"/>
              </a:ext>
            </a:extLst>
          </p:cNvPr>
          <p:cNvSpPr txBox="1"/>
          <p:nvPr/>
        </p:nvSpPr>
        <p:spPr>
          <a:xfrm>
            <a:off x="1569308" y="5560541"/>
            <a:ext cx="2916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2 143 Kč  bez DPH</a:t>
            </a:r>
          </a:p>
        </p:txBody>
      </p:sp>
    </p:spTree>
    <p:extLst>
      <p:ext uri="{BB962C8B-B14F-4D97-AF65-F5344CB8AC3E}">
        <p14:creationId xmlns:p14="http://schemas.microsoft.com/office/powerpoint/2010/main" val="686088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ovéPole 25">
            <a:extLst>
              <a:ext uri="{FF2B5EF4-FFF2-40B4-BE49-F238E27FC236}">
                <a16:creationId xmlns:a16="http://schemas.microsoft.com/office/drawing/2014/main" id="{BA1FD2B8-A707-0A5E-A077-AF621214CE6C}"/>
              </a:ext>
            </a:extLst>
          </p:cNvPr>
          <p:cNvSpPr txBox="1"/>
          <p:nvPr/>
        </p:nvSpPr>
        <p:spPr>
          <a:xfrm>
            <a:off x="418346" y="1375998"/>
            <a:ext cx="4336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latin typeface="Bahnschrift" panose="020B0502040204020203" pitchFamily="34" charset="0"/>
              </a:rPr>
              <a:t>ZRCADLO CLEAR </a:t>
            </a:r>
          </a:p>
        </p:txBody>
      </p:sp>
      <p:graphicFrame>
        <p:nvGraphicFramePr>
          <p:cNvPr id="28" name="Tabulka 27">
            <a:extLst>
              <a:ext uri="{FF2B5EF4-FFF2-40B4-BE49-F238E27FC236}">
                <a16:creationId xmlns:a16="http://schemas.microsoft.com/office/drawing/2014/main" id="{21463E4F-25B4-B1A9-61B0-DD05802AA2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3516407"/>
              </p:ext>
            </p:extLst>
          </p:nvPr>
        </p:nvGraphicFramePr>
        <p:xfrm>
          <a:off x="418346" y="2627548"/>
          <a:ext cx="4218252" cy="9557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9126">
                  <a:extLst>
                    <a:ext uri="{9D8B030D-6E8A-4147-A177-3AD203B41FA5}">
                      <a16:colId xmlns:a16="http://schemas.microsoft.com/office/drawing/2014/main" val="854660980"/>
                    </a:ext>
                  </a:extLst>
                </a:gridCol>
                <a:gridCol w="2109126">
                  <a:extLst>
                    <a:ext uri="{9D8B030D-6E8A-4147-A177-3AD203B41FA5}">
                      <a16:colId xmlns:a16="http://schemas.microsoft.com/office/drawing/2014/main" val="1055168665"/>
                    </a:ext>
                  </a:extLst>
                </a:gridCol>
              </a:tblGrid>
              <a:tr h="272532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Výrobce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JIKA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3795202"/>
                  </a:ext>
                </a:extLst>
              </a:tr>
              <a:tr h="272532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Typ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S LED OSVĚTLENÍM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9089243"/>
                  </a:ext>
                </a:extLst>
              </a:tr>
              <a:tr h="346190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Rozměr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60X81CM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3282332"/>
                  </a:ext>
                </a:extLst>
              </a:tr>
            </a:tbl>
          </a:graphicData>
        </a:graphic>
      </p:graphicFrame>
      <p:pic>
        <p:nvPicPr>
          <p:cNvPr id="4" name="Picture 4" descr="Loga">
            <a:extLst>
              <a:ext uri="{FF2B5EF4-FFF2-40B4-BE49-F238E27FC236}">
                <a16:creationId xmlns:a16="http://schemas.microsoft.com/office/drawing/2014/main" id="{7E6B8B57-8435-40C4-ACE8-26874B9AD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418" y="297874"/>
            <a:ext cx="1834369" cy="70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0CB6109B-6633-896D-ADB0-89358CB7BD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5999" y="1361085"/>
            <a:ext cx="2321035" cy="3275936"/>
          </a:xfr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CF21D0CF-FB5B-3947-8502-E644A7425F30}"/>
              </a:ext>
            </a:extLst>
          </p:cNvPr>
          <p:cNvSpPr txBox="1"/>
          <p:nvPr/>
        </p:nvSpPr>
        <p:spPr>
          <a:xfrm>
            <a:off x="6423541" y="5496915"/>
            <a:ext cx="32335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900" b="1" dirty="0">
                <a:solidFill>
                  <a:srgbClr val="333333"/>
                </a:solidFill>
                <a:effectLst/>
                <a:latin typeface="Bahnschrift" panose="020B0502040204020203" pitchFamily="34" charset="0"/>
              </a:rPr>
              <a:t>Zrcadlo s LED osvětlením </a:t>
            </a:r>
            <a:r>
              <a:rPr lang="cs-CZ" sz="900" b="1" dirty="0" err="1">
                <a:solidFill>
                  <a:srgbClr val="333333"/>
                </a:solidFill>
                <a:effectLst/>
                <a:latin typeface="Bahnschrift" panose="020B0502040204020203" pitchFamily="34" charset="0"/>
              </a:rPr>
              <a:t>Clear</a:t>
            </a:r>
            <a:r>
              <a:rPr lang="cs-CZ" sz="900" b="1" dirty="0">
                <a:solidFill>
                  <a:srgbClr val="333333"/>
                </a:solidFill>
                <a:effectLst/>
                <a:latin typeface="Bahnschrift" panose="020B0502040204020203" pitchFamily="34" charset="0"/>
              </a:rPr>
              <a:t> </a:t>
            </a:r>
            <a:r>
              <a:rPr lang="cs-CZ" sz="900" dirty="0" err="1">
                <a:solidFill>
                  <a:srgbClr val="000000"/>
                </a:solidFill>
                <a:latin typeface="Bahnschrift" panose="020B0502040204020203" pitchFamily="34" charset="0"/>
              </a:rPr>
              <a:t>Mirror</a:t>
            </a:r>
            <a:r>
              <a:rPr lang="cs-CZ" sz="900" b="1" dirty="0">
                <a:solidFill>
                  <a:srgbClr val="333333"/>
                </a:solidFill>
                <a:effectLst/>
                <a:latin typeface="Bahnschrift" panose="020B0502040204020203" pitchFamily="34" charset="0"/>
              </a:rPr>
              <a:t> </a:t>
            </a:r>
          </a:p>
          <a:p>
            <a:pPr algn="l"/>
            <a:endParaRPr lang="cs-CZ" sz="900" b="1" dirty="0">
              <a:solidFill>
                <a:srgbClr val="333333"/>
              </a:solidFill>
              <a:effectLst/>
              <a:latin typeface="Bahnschrift" panose="020B0502040204020203" pitchFamily="34" charset="0"/>
            </a:endParaRPr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7DFE6273-45E6-4500-C184-3E55683858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1584712"/>
              </p:ext>
            </p:extLst>
          </p:nvPr>
        </p:nvGraphicFramePr>
        <p:xfrm>
          <a:off x="5931166" y="4637021"/>
          <a:ext cx="4218252" cy="274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18252">
                  <a:extLst>
                    <a:ext uri="{9D8B030D-6E8A-4147-A177-3AD203B41FA5}">
                      <a16:colId xmlns:a16="http://schemas.microsoft.com/office/drawing/2014/main" val="101401924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cs-CZ" sz="1200" dirty="0">
                          <a:solidFill>
                            <a:srgbClr val="FF0000"/>
                          </a:solidFill>
                          <a:latin typeface="Bahnschrift" panose="020B0502040204020203" pitchFamily="34" charset="0"/>
                        </a:rPr>
                        <a:t>Není součástí standardního vybavení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91475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6479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Skupina 15">
            <a:extLst>
              <a:ext uri="{FF2B5EF4-FFF2-40B4-BE49-F238E27FC236}">
                <a16:creationId xmlns:a16="http://schemas.microsoft.com/office/drawing/2014/main" id="{931C20B8-7634-AF4A-B172-8E1092EF975D}"/>
              </a:ext>
            </a:extLst>
          </p:cNvPr>
          <p:cNvGrpSpPr/>
          <p:nvPr/>
        </p:nvGrpSpPr>
        <p:grpSpPr>
          <a:xfrm>
            <a:off x="5936565" y="34434"/>
            <a:ext cx="3841942" cy="3770034"/>
            <a:chOff x="5922242" y="3741631"/>
            <a:chExt cx="2300150" cy="2343020"/>
          </a:xfrm>
        </p:grpSpPr>
        <p:pic>
          <p:nvPicPr>
            <p:cNvPr id="21" name="Obrázek 20">
              <a:extLst>
                <a:ext uri="{FF2B5EF4-FFF2-40B4-BE49-F238E27FC236}">
                  <a16:creationId xmlns:a16="http://schemas.microsoft.com/office/drawing/2014/main" id="{DA1903A3-DB8E-981A-ECEC-8A94622D7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2242" y="3741631"/>
              <a:ext cx="2145767" cy="2145767"/>
            </a:xfrm>
            <a:prstGeom prst="rect">
              <a:avLst/>
            </a:prstGeom>
          </p:spPr>
        </p:pic>
        <p:sp>
          <p:nvSpPr>
            <p:cNvPr id="49" name="TextovéPole 48">
              <a:extLst>
                <a:ext uri="{FF2B5EF4-FFF2-40B4-BE49-F238E27FC236}">
                  <a16:creationId xmlns:a16="http://schemas.microsoft.com/office/drawing/2014/main" id="{1C9B7109-280F-2367-B57F-E0D4DC8AB578}"/>
                </a:ext>
              </a:extLst>
            </p:cNvPr>
            <p:cNvSpPr txBox="1"/>
            <p:nvPr/>
          </p:nvSpPr>
          <p:spPr>
            <a:xfrm>
              <a:off x="6338404" y="5715319"/>
              <a:ext cx="188398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cs-CZ" sz="900" i="0" dirty="0" err="1">
                  <a:solidFill>
                    <a:srgbClr val="000000"/>
                  </a:solidFill>
                  <a:effectLst/>
                  <a:highlight>
                    <a:srgbClr val="FFFFFF"/>
                  </a:highlight>
                  <a:latin typeface="Bahnschrift" panose="020B0502040204020203" pitchFamily="34" charset="0"/>
                </a:rPr>
                <a:t>Jika</a:t>
              </a:r>
              <a:r>
                <a:rPr lang="cs-CZ" sz="900" i="0" dirty="0">
                  <a:solidFill>
                    <a:srgbClr val="000000"/>
                  </a:solidFill>
                  <a:effectLst/>
                  <a:highlight>
                    <a:srgbClr val="FFFFFF"/>
                  </a:highlight>
                  <a:latin typeface="Bahnschrift" panose="020B0502040204020203" pitchFamily="34" charset="0"/>
                </a:rPr>
                <a:t> </a:t>
              </a:r>
              <a:r>
                <a:rPr lang="cs-CZ" sz="900" i="0" dirty="0" err="1">
                  <a:solidFill>
                    <a:srgbClr val="000000"/>
                  </a:solidFill>
                  <a:effectLst/>
                  <a:highlight>
                    <a:srgbClr val="FFFFFF"/>
                  </a:highlight>
                  <a:latin typeface="Bahnschrift" panose="020B0502040204020203" pitchFamily="34" charset="0"/>
                </a:rPr>
                <a:t>Mio</a:t>
              </a:r>
              <a:r>
                <a:rPr lang="cs-CZ" sz="900" i="0" dirty="0">
                  <a:solidFill>
                    <a:srgbClr val="000000"/>
                  </a:solidFill>
                  <a:effectLst/>
                  <a:highlight>
                    <a:srgbClr val="FFFFFF"/>
                  </a:highlight>
                  <a:latin typeface="Bahnschrift" panose="020B0502040204020203" pitchFamily="34" charset="0"/>
                </a:rPr>
                <a:t> WC závěsné </a:t>
              </a:r>
              <a:r>
                <a:rPr lang="cs-CZ" sz="900" i="0" dirty="0" err="1">
                  <a:solidFill>
                    <a:srgbClr val="000000"/>
                  </a:solidFill>
                  <a:effectLst/>
                  <a:highlight>
                    <a:srgbClr val="FFFFFF"/>
                  </a:highlight>
                  <a:latin typeface="Bahnschrift" panose="020B0502040204020203" pitchFamily="34" charset="0"/>
                </a:rPr>
                <a:t>Rimless</a:t>
              </a:r>
              <a:r>
                <a:rPr lang="cs-CZ" sz="900" i="0" dirty="0">
                  <a:solidFill>
                    <a:srgbClr val="000000"/>
                  </a:solidFill>
                  <a:effectLst/>
                  <a:highlight>
                    <a:srgbClr val="FFFFFF"/>
                  </a:highlight>
                  <a:latin typeface="Bahnschrift" panose="020B0502040204020203" pitchFamily="34" charset="0"/>
                </a:rPr>
                <a:t> včetně sedátka, bílé</a:t>
              </a:r>
            </a:p>
          </p:txBody>
        </p:sp>
      </p:grp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BA1FD2B8-A707-0A5E-A077-AF621214CE6C}"/>
              </a:ext>
            </a:extLst>
          </p:cNvPr>
          <p:cNvSpPr txBox="1"/>
          <p:nvPr/>
        </p:nvSpPr>
        <p:spPr>
          <a:xfrm>
            <a:off x="530887" y="1188269"/>
            <a:ext cx="7809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latin typeface="Bahnschrift" panose="020B0502040204020203" pitchFamily="34" charset="0"/>
              </a:rPr>
              <a:t>WC</a:t>
            </a:r>
          </a:p>
        </p:txBody>
      </p:sp>
      <p:graphicFrame>
        <p:nvGraphicFramePr>
          <p:cNvPr id="28" name="Tabulka 27">
            <a:extLst>
              <a:ext uri="{FF2B5EF4-FFF2-40B4-BE49-F238E27FC236}">
                <a16:creationId xmlns:a16="http://schemas.microsoft.com/office/drawing/2014/main" id="{21463E4F-25B4-B1A9-61B0-DD05802AA2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568801"/>
              </p:ext>
            </p:extLst>
          </p:nvPr>
        </p:nvGraphicFramePr>
        <p:xfrm>
          <a:off x="530887" y="1896155"/>
          <a:ext cx="4218252" cy="9557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9126">
                  <a:extLst>
                    <a:ext uri="{9D8B030D-6E8A-4147-A177-3AD203B41FA5}">
                      <a16:colId xmlns:a16="http://schemas.microsoft.com/office/drawing/2014/main" val="854660980"/>
                    </a:ext>
                  </a:extLst>
                </a:gridCol>
                <a:gridCol w="2109126">
                  <a:extLst>
                    <a:ext uri="{9D8B030D-6E8A-4147-A177-3AD203B41FA5}">
                      <a16:colId xmlns:a16="http://schemas.microsoft.com/office/drawing/2014/main" val="1055168665"/>
                    </a:ext>
                  </a:extLst>
                </a:gridCol>
              </a:tblGrid>
              <a:tr h="272532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Výrobce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JIKA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3795202"/>
                  </a:ext>
                </a:extLst>
              </a:tr>
              <a:tr h="272532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Typ Instalace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ZÁVĚSNÉ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9089243"/>
                  </a:ext>
                </a:extLst>
              </a:tr>
              <a:tr h="346190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Materiál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KERAMIKA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3282332"/>
                  </a:ext>
                </a:extLst>
              </a:tr>
            </a:tbl>
          </a:graphicData>
        </a:graphic>
      </p:graphicFrame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9FB76096-5119-8928-46F1-F625E39FBB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835784"/>
              </p:ext>
            </p:extLst>
          </p:nvPr>
        </p:nvGraphicFramePr>
        <p:xfrm>
          <a:off x="530887" y="5191836"/>
          <a:ext cx="4218252" cy="9557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9126">
                  <a:extLst>
                    <a:ext uri="{9D8B030D-6E8A-4147-A177-3AD203B41FA5}">
                      <a16:colId xmlns:a16="http://schemas.microsoft.com/office/drawing/2014/main" val="854660980"/>
                    </a:ext>
                  </a:extLst>
                </a:gridCol>
                <a:gridCol w="2109126">
                  <a:extLst>
                    <a:ext uri="{9D8B030D-6E8A-4147-A177-3AD203B41FA5}">
                      <a16:colId xmlns:a16="http://schemas.microsoft.com/office/drawing/2014/main" val="1055168665"/>
                    </a:ext>
                  </a:extLst>
                </a:gridCol>
              </a:tblGrid>
              <a:tr h="272532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Výrobce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JIKA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3795202"/>
                  </a:ext>
                </a:extLst>
              </a:tr>
              <a:tr h="272532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Typ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DUAL FLUSH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9089243"/>
                  </a:ext>
                </a:extLst>
              </a:tr>
              <a:tr h="346190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Barva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BÍLÁ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3282332"/>
                  </a:ext>
                </a:extLst>
              </a:tr>
            </a:tbl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D11957B0-1F16-D260-0714-82338D4E0FD3}"/>
              </a:ext>
            </a:extLst>
          </p:cNvPr>
          <p:cNvSpPr txBox="1"/>
          <p:nvPr/>
        </p:nvSpPr>
        <p:spPr>
          <a:xfrm>
            <a:off x="529828" y="4255299"/>
            <a:ext cx="19800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latin typeface="Bahnschrift" panose="020B0502040204020203" pitchFamily="34" charset="0"/>
              </a:rPr>
              <a:t>TLAČÍTKO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013B47B5-7EA0-4885-C2D8-BB096CCC4E9C}"/>
              </a:ext>
            </a:extLst>
          </p:cNvPr>
          <p:cNvGrpSpPr/>
          <p:nvPr/>
        </p:nvGrpSpPr>
        <p:grpSpPr>
          <a:xfrm>
            <a:off x="7293479" y="3998077"/>
            <a:ext cx="1823229" cy="2825489"/>
            <a:chOff x="32702" y="4538727"/>
            <a:chExt cx="1348126" cy="2089214"/>
          </a:xfrm>
        </p:grpSpPr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id="{6A4A65DB-803F-3687-E2A1-85D0D4600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2" y="4538727"/>
              <a:ext cx="1348126" cy="1017639"/>
            </a:xfrm>
            <a:prstGeom prst="rect">
              <a:avLst/>
            </a:prstGeom>
          </p:spPr>
        </p:pic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F291D921-363C-CF15-9416-7329AF66D050}"/>
                </a:ext>
              </a:extLst>
            </p:cNvPr>
            <p:cNvSpPr txBox="1"/>
            <p:nvPr/>
          </p:nvSpPr>
          <p:spPr>
            <a:xfrm>
              <a:off x="187489" y="5704611"/>
              <a:ext cx="116767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900" i="0" dirty="0" err="1">
                  <a:effectLst/>
                  <a:latin typeface="Bahnschrift" panose="020B0502040204020203" pitchFamily="34" charset="0"/>
                </a:rPr>
                <a:t>Jika</a:t>
              </a:r>
              <a:r>
                <a:rPr lang="cs-CZ" sz="900" i="0" dirty="0">
                  <a:effectLst/>
                  <a:latin typeface="Bahnschrift" panose="020B0502040204020203" pitchFamily="34" charset="0"/>
                </a:rPr>
                <a:t> Modul - Ovládací tlačítko PL3, </a:t>
              </a:r>
              <a:r>
                <a:rPr lang="cs-CZ" sz="900" i="0" dirty="0" err="1">
                  <a:effectLst/>
                  <a:latin typeface="Bahnschrift" panose="020B0502040204020203" pitchFamily="34" charset="0"/>
                </a:rPr>
                <a:t>Dual</a:t>
              </a:r>
              <a:r>
                <a:rPr lang="cs-CZ" sz="900" i="0" dirty="0">
                  <a:effectLst/>
                  <a:latin typeface="Bahnschrift" panose="020B0502040204020203" pitchFamily="34" charset="0"/>
                </a:rPr>
                <a:t> Flush, bílá</a:t>
              </a:r>
            </a:p>
            <a:p>
              <a:endParaRPr lang="cs-CZ" dirty="0"/>
            </a:p>
          </p:txBody>
        </p:sp>
      </p:grpSp>
      <p:pic>
        <p:nvPicPr>
          <p:cNvPr id="24" name="Picture 4" descr="Loga">
            <a:extLst>
              <a:ext uri="{FF2B5EF4-FFF2-40B4-BE49-F238E27FC236}">
                <a16:creationId xmlns:a16="http://schemas.microsoft.com/office/drawing/2014/main" id="{566A001E-E2BA-D019-AAD3-854B0F248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605" y="415484"/>
            <a:ext cx="1834369" cy="70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24B2C79-50A2-04E4-0FC8-032134101742}"/>
              </a:ext>
            </a:extLst>
          </p:cNvPr>
          <p:cNvSpPr txBox="1"/>
          <p:nvPr/>
        </p:nvSpPr>
        <p:spPr>
          <a:xfrm>
            <a:off x="9392105" y="2374050"/>
            <a:ext cx="2916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3684 Kč  bez DPH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E710F78-3A9F-FD4F-AC3F-DDBC6AA839B7}"/>
              </a:ext>
            </a:extLst>
          </p:cNvPr>
          <p:cNvSpPr txBox="1"/>
          <p:nvPr/>
        </p:nvSpPr>
        <p:spPr>
          <a:xfrm>
            <a:off x="9275841" y="5189684"/>
            <a:ext cx="2916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450 Kč  bez DPH</a:t>
            </a:r>
          </a:p>
        </p:txBody>
      </p:sp>
    </p:spTree>
    <p:extLst>
      <p:ext uri="{BB962C8B-B14F-4D97-AF65-F5344CB8AC3E}">
        <p14:creationId xmlns:p14="http://schemas.microsoft.com/office/powerpoint/2010/main" val="410871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0ADB7-B560-C6A2-C90F-F893044AF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9ADA4F-B141-3DF7-48FE-ED2B22A91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19982"/>
            <a:ext cx="2704328" cy="1325563"/>
          </a:xfrm>
        </p:spPr>
        <p:txBody>
          <a:bodyPr/>
          <a:lstStyle/>
          <a:p>
            <a:r>
              <a:rPr lang="cs-CZ" dirty="0">
                <a:latin typeface="Bahnschrift" panose="020B0502040204020203" pitchFamily="34" charset="0"/>
              </a:rPr>
              <a:t>FLOW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5FBB843-0716-5813-4D12-6309C524A328}"/>
              </a:ext>
            </a:extLst>
          </p:cNvPr>
          <p:cNvSpPr txBox="1"/>
          <p:nvPr/>
        </p:nvSpPr>
        <p:spPr>
          <a:xfrm>
            <a:off x="330428" y="1402443"/>
            <a:ext cx="39948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rgbClr val="333333"/>
                </a:solidFill>
                <a:highlight>
                  <a:srgbClr val="FFFFFF"/>
                </a:highlight>
                <a:latin typeface="Bahnschrift" panose="020B0502040204020203" pitchFamily="34" charset="0"/>
              </a:rPr>
              <a:t>S</a:t>
            </a:r>
            <a:r>
              <a:rPr lang="cs-CZ" sz="14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Bahnschrift" panose="020B0502040204020203" pitchFamily="34" charset="0"/>
              </a:rPr>
              <a:t>linuté glazované rektifikované dlaždice 60 x 60 cm. Dlaždice mají hladký matný povrch s protiskluzností R10/B se širokou škálou uplatnění v interiéru i na venkovních terasách. </a:t>
            </a:r>
            <a:endParaRPr lang="cs-CZ" sz="1400" dirty="0">
              <a:latin typeface="Bahnschrift" panose="020B0502040204020203" pitchFamily="34" charset="0"/>
            </a:endParaRP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B185F18C-1B5F-4625-23A8-96FCE70D4B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4344885"/>
              </p:ext>
            </p:extLst>
          </p:nvPr>
        </p:nvGraphicFramePr>
        <p:xfrm>
          <a:off x="330428" y="2940352"/>
          <a:ext cx="4619170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9585">
                  <a:extLst>
                    <a:ext uri="{9D8B030D-6E8A-4147-A177-3AD203B41FA5}">
                      <a16:colId xmlns:a16="http://schemas.microsoft.com/office/drawing/2014/main" val="1944022411"/>
                    </a:ext>
                  </a:extLst>
                </a:gridCol>
                <a:gridCol w="2309585">
                  <a:extLst>
                    <a:ext uri="{9D8B030D-6E8A-4147-A177-3AD203B41FA5}">
                      <a16:colId xmlns:a16="http://schemas.microsoft.com/office/drawing/2014/main" val="33228923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Série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FLOW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0039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Materiál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DLAŽBA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85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Rozměry obkladu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60X60 CM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0811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Tloušťka obkladu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9MM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246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Odstín obkladu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SV. ŠEDÁ, ŠEDÁ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21076321"/>
                  </a:ext>
                </a:extLst>
              </a:tr>
            </a:tbl>
          </a:graphicData>
        </a:graphic>
      </p:graphicFrame>
      <p:pic>
        <p:nvPicPr>
          <p:cNvPr id="5" name="Obrázek 4">
            <a:extLst>
              <a:ext uri="{FF2B5EF4-FFF2-40B4-BE49-F238E27FC236}">
                <a16:creationId xmlns:a16="http://schemas.microsoft.com/office/drawing/2014/main" id="{EE01A67C-4DA3-7F99-897D-E7B44C989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1401" y="219982"/>
            <a:ext cx="2916246" cy="293577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81972F8-5A3A-6425-4D37-7B06233F0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401" y="3702245"/>
            <a:ext cx="2916159" cy="293577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F68554B-027D-7FB2-E72D-82A73A35F6E3}"/>
              </a:ext>
            </a:extLst>
          </p:cNvPr>
          <p:cNvSpPr txBox="1"/>
          <p:nvPr/>
        </p:nvSpPr>
        <p:spPr>
          <a:xfrm>
            <a:off x="1569308" y="5560541"/>
            <a:ext cx="2916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316 Kč/m2  bez DPH</a:t>
            </a:r>
          </a:p>
        </p:txBody>
      </p:sp>
    </p:spTree>
    <p:extLst>
      <p:ext uri="{BB962C8B-B14F-4D97-AF65-F5344CB8AC3E}">
        <p14:creationId xmlns:p14="http://schemas.microsoft.com/office/powerpoint/2010/main" val="3726384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ovéPole 25">
            <a:extLst>
              <a:ext uri="{FF2B5EF4-FFF2-40B4-BE49-F238E27FC236}">
                <a16:creationId xmlns:a16="http://schemas.microsoft.com/office/drawing/2014/main" id="{BA1FD2B8-A707-0A5E-A077-AF621214CE6C}"/>
              </a:ext>
            </a:extLst>
          </p:cNvPr>
          <p:cNvSpPr txBox="1"/>
          <p:nvPr/>
        </p:nvSpPr>
        <p:spPr>
          <a:xfrm>
            <a:off x="530887" y="1188269"/>
            <a:ext cx="47628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latin typeface="Bahnschrift" panose="020B0502040204020203" pitchFamily="34" charset="0"/>
              </a:rPr>
              <a:t>OTOPNÉ TĚLESO </a:t>
            </a:r>
            <a:r>
              <a:rPr lang="cs-CZ" sz="1400" dirty="0">
                <a:latin typeface="Bahnschrift" panose="020B0502040204020203" pitchFamily="34" charset="0"/>
              </a:rPr>
              <a:t>včetně topné tyče</a:t>
            </a:r>
          </a:p>
        </p:txBody>
      </p:sp>
      <p:graphicFrame>
        <p:nvGraphicFramePr>
          <p:cNvPr id="28" name="Tabulka 27">
            <a:extLst>
              <a:ext uri="{FF2B5EF4-FFF2-40B4-BE49-F238E27FC236}">
                <a16:creationId xmlns:a16="http://schemas.microsoft.com/office/drawing/2014/main" id="{21463E4F-25B4-B1A9-61B0-DD05802AA2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2253118"/>
              </p:ext>
            </p:extLst>
          </p:nvPr>
        </p:nvGraphicFramePr>
        <p:xfrm>
          <a:off x="530887" y="1896155"/>
          <a:ext cx="4218252" cy="9557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9126">
                  <a:extLst>
                    <a:ext uri="{9D8B030D-6E8A-4147-A177-3AD203B41FA5}">
                      <a16:colId xmlns:a16="http://schemas.microsoft.com/office/drawing/2014/main" val="854660980"/>
                    </a:ext>
                  </a:extLst>
                </a:gridCol>
                <a:gridCol w="2109126">
                  <a:extLst>
                    <a:ext uri="{9D8B030D-6E8A-4147-A177-3AD203B41FA5}">
                      <a16:colId xmlns:a16="http://schemas.microsoft.com/office/drawing/2014/main" val="1055168665"/>
                    </a:ext>
                  </a:extLst>
                </a:gridCol>
              </a:tblGrid>
              <a:tr h="272532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Výrobce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KORADO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3795202"/>
                  </a:ext>
                </a:extLst>
              </a:tr>
              <a:tr h="272532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Typ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ROVNÉ BÍLÉ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9089243"/>
                  </a:ext>
                </a:extLst>
              </a:tr>
              <a:tr h="346190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Rozměr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60X160CM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3282332"/>
                  </a:ext>
                </a:extLst>
              </a:tr>
            </a:tbl>
          </a:graphicData>
        </a:graphic>
      </p:graphicFrame>
      <p:grpSp>
        <p:nvGrpSpPr>
          <p:cNvPr id="30" name="Skupina 29">
            <a:extLst>
              <a:ext uri="{FF2B5EF4-FFF2-40B4-BE49-F238E27FC236}">
                <a16:creationId xmlns:a16="http://schemas.microsoft.com/office/drawing/2014/main" id="{215CE315-967F-C0D0-7254-3481BA5D47F8}"/>
              </a:ext>
            </a:extLst>
          </p:cNvPr>
          <p:cNvGrpSpPr/>
          <p:nvPr/>
        </p:nvGrpSpPr>
        <p:grpSpPr>
          <a:xfrm>
            <a:off x="6808562" y="4288560"/>
            <a:ext cx="3495902" cy="3090687"/>
            <a:chOff x="3495283" y="4232888"/>
            <a:chExt cx="2410105" cy="2130746"/>
          </a:xfrm>
        </p:grpSpPr>
        <p:pic>
          <p:nvPicPr>
            <p:cNvPr id="32" name="Obrázek 31">
              <a:extLst>
                <a:ext uri="{FF2B5EF4-FFF2-40B4-BE49-F238E27FC236}">
                  <a16:creationId xmlns:a16="http://schemas.microsoft.com/office/drawing/2014/main" id="{358EB9CE-D11A-FA32-0E7F-48388EB8F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6049" y="4232888"/>
              <a:ext cx="2359339" cy="1042498"/>
            </a:xfrm>
            <a:prstGeom prst="rect">
              <a:avLst/>
            </a:prstGeom>
          </p:spPr>
        </p:pic>
        <p:sp>
          <p:nvSpPr>
            <p:cNvPr id="33" name="TextovéPole 32">
              <a:extLst>
                <a:ext uri="{FF2B5EF4-FFF2-40B4-BE49-F238E27FC236}">
                  <a16:creationId xmlns:a16="http://schemas.microsoft.com/office/drawing/2014/main" id="{59E862AB-3E29-3091-D86A-C158D5172DC7}"/>
                </a:ext>
              </a:extLst>
            </p:cNvPr>
            <p:cNvSpPr txBox="1"/>
            <p:nvPr/>
          </p:nvSpPr>
          <p:spPr>
            <a:xfrm>
              <a:off x="3495283" y="5717303"/>
              <a:ext cx="22332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900" i="0" dirty="0">
                  <a:effectLst/>
                  <a:highlight>
                    <a:srgbClr val="FFFFFF"/>
                  </a:highlight>
                  <a:latin typeface="Bahnschrift" panose="020B0502040204020203" pitchFamily="34" charset="0"/>
                </a:rPr>
                <a:t>Akrylátová vana Samba 170×75 + podpora 75U XMK2401</a:t>
              </a:r>
            </a:p>
            <a:p>
              <a:endParaRPr lang="cs-CZ" dirty="0"/>
            </a:p>
          </p:txBody>
        </p:sp>
      </p:grp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02B6EB7B-47CA-498A-8AFF-4BC92C94FF18}"/>
              </a:ext>
            </a:extLst>
          </p:cNvPr>
          <p:cNvSpPr txBox="1"/>
          <p:nvPr/>
        </p:nvSpPr>
        <p:spPr>
          <a:xfrm>
            <a:off x="445103" y="4269727"/>
            <a:ext cx="1223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latin typeface="Bahnschrift" panose="020B0502040204020203" pitchFamily="34" charset="0"/>
              </a:rPr>
              <a:t>VANA</a:t>
            </a:r>
          </a:p>
        </p:txBody>
      </p:sp>
      <p:graphicFrame>
        <p:nvGraphicFramePr>
          <p:cNvPr id="35" name="Tabulka 34">
            <a:extLst>
              <a:ext uri="{FF2B5EF4-FFF2-40B4-BE49-F238E27FC236}">
                <a16:creationId xmlns:a16="http://schemas.microsoft.com/office/drawing/2014/main" id="{FD433975-C158-167E-8B98-C1651A434A0F}"/>
              </a:ext>
            </a:extLst>
          </p:cNvPr>
          <p:cNvGraphicFramePr>
            <a:graphicFrameLocks noGrp="1"/>
          </p:cNvGraphicFramePr>
          <p:nvPr/>
        </p:nvGraphicFramePr>
        <p:xfrm>
          <a:off x="531068" y="5191836"/>
          <a:ext cx="4218252" cy="9557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9126">
                  <a:extLst>
                    <a:ext uri="{9D8B030D-6E8A-4147-A177-3AD203B41FA5}">
                      <a16:colId xmlns:a16="http://schemas.microsoft.com/office/drawing/2014/main" val="854660980"/>
                    </a:ext>
                  </a:extLst>
                </a:gridCol>
                <a:gridCol w="2109126">
                  <a:extLst>
                    <a:ext uri="{9D8B030D-6E8A-4147-A177-3AD203B41FA5}">
                      <a16:colId xmlns:a16="http://schemas.microsoft.com/office/drawing/2014/main" val="1055168665"/>
                    </a:ext>
                  </a:extLst>
                </a:gridCol>
              </a:tblGrid>
              <a:tr h="272532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Výrobce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RAVAK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3795202"/>
                  </a:ext>
                </a:extLst>
              </a:tr>
              <a:tr h="272532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Rozměry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170X75CM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9089243"/>
                  </a:ext>
                </a:extLst>
              </a:tr>
              <a:tr h="346190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Popis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AKRYLÁT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3282332"/>
                  </a:ext>
                </a:extLst>
              </a:tr>
            </a:tbl>
          </a:graphicData>
        </a:graphic>
      </p:graphicFrame>
      <p:pic>
        <p:nvPicPr>
          <p:cNvPr id="5" name="Obrázek 4">
            <a:extLst>
              <a:ext uri="{FF2B5EF4-FFF2-40B4-BE49-F238E27FC236}">
                <a16:creationId xmlns:a16="http://schemas.microsoft.com/office/drawing/2014/main" id="{0244790E-882B-626C-9FA9-EAA6798DF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450" y="418953"/>
            <a:ext cx="1463761" cy="343286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8A25C04-778A-5530-B38A-4A9B32E4167C}"/>
              </a:ext>
            </a:extLst>
          </p:cNvPr>
          <p:cNvSpPr txBox="1"/>
          <p:nvPr/>
        </p:nvSpPr>
        <p:spPr>
          <a:xfrm>
            <a:off x="8852519" y="3308445"/>
            <a:ext cx="185659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>
                <a:solidFill>
                  <a:srgbClr val="102B31"/>
                </a:solidFill>
                <a:highlight>
                  <a:srgbClr val="FFFFFF"/>
                </a:highlight>
                <a:latin typeface="Bahnschrift" panose="020B0502040204020203" pitchFamily="34" charset="0"/>
              </a:rPr>
              <a:t>Otopné těleso 600mm rovné bílé</a:t>
            </a:r>
            <a:endParaRPr lang="cs-CZ" sz="900" b="0" i="0" dirty="0">
              <a:solidFill>
                <a:srgbClr val="102B31"/>
              </a:solidFill>
              <a:effectLst/>
              <a:highlight>
                <a:srgbClr val="FFFFFF"/>
              </a:highlight>
              <a:latin typeface="Bahnschrift" panose="020B0502040204020203" pitchFamily="34" charset="0"/>
            </a:endParaRPr>
          </a:p>
          <a:p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DBD7BDA-49CE-26AD-E191-69AB5A4DE1F8}"/>
              </a:ext>
            </a:extLst>
          </p:cNvPr>
          <p:cNvSpPr txBox="1"/>
          <p:nvPr/>
        </p:nvSpPr>
        <p:spPr>
          <a:xfrm>
            <a:off x="3851722" y="4288560"/>
            <a:ext cx="2916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5120 Kč/m2  bez DPH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B85C2B6-8D38-79C4-CCCD-445B59E2AB01}"/>
              </a:ext>
            </a:extLst>
          </p:cNvPr>
          <p:cNvSpPr txBox="1"/>
          <p:nvPr/>
        </p:nvSpPr>
        <p:spPr>
          <a:xfrm>
            <a:off x="4328782" y="600568"/>
            <a:ext cx="2916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5216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/>
              <a:t>Kč  bez DPH</a:t>
            </a:r>
          </a:p>
        </p:txBody>
      </p:sp>
    </p:spTree>
    <p:extLst>
      <p:ext uri="{BB962C8B-B14F-4D97-AF65-F5344CB8AC3E}">
        <p14:creationId xmlns:p14="http://schemas.microsoft.com/office/powerpoint/2010/main" val="2142374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F108AD3B-28EB-A421-6FA0-34F575B4C1E7}"/>
              </a:ext>
            </a:extLst>
          </p:cNvPr>
          <p:cNvSpPr txBox="1"/>
          <p:nvPr/>
        </p:nvSpPr>
        <p:spPr>
          <a:xfrm>
            <a:off x="319314" y="406401"/>
            <a:ext cx="3102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Bahnschrift" panose="020B0502040204020203" pitchFamily="34" charset="0"/>
              </a:rPr>
              <a:t>INTERIEROVÉ DVEŘE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99591276-0E3E-83B5-4E98-2D4164ED235F}"/>
              </a:ext>
            </a:extLst>
          </p:cNvPr>
          <p:cNvSpPr/>
          <p:nvPr/>
        </p:nvSpPr>
        <p:spPr>
          <a:xfrm>
            <a:off x="5233167" y="170542"/>
            <a:ext cx="45719" cy="65169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272CFAD-2FF8-B4E9-4F81-D769295A83F3}"/>
              </a:ext>
            </a:extLst>
          </p:cNvPr>
          <p:cNvSpPr txBox="1"/>
          <p:nvPr/>
        </p:nvSpPr>
        <p:spPr>
          <a:xfrm>
            <a:off x="2553053" y="5588000"/>
            <a:ext cx="11889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Bahnschrift" panose="020B0502040204020203" pitchFamily="34" charset="0"/>
              </a:rPr>
              <a:t>Dub přírodní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5C53085-2884-665D-0BD6-292EC47F2001}"/>
              </a:ext>
            </a:extLst>
          </p:cNvPr>
          <p:cNvSpPr txBox="1"/>
          <p:nvPr/>
        </p:nvSpPr>
        <p:spPr>
          <a:xfrm>
            <a:off x="2704451" y="2801889"/>
            <a:ext cx="2326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0" i="0" dirty="0">
                <a:solidFill>
                  <a:srgbClr val="222222"/>
                </a:solidFill>
                <a:effectLst/>
                <a:latin typeface="Bahnschrift" panose="020B0502040204020203" pitchFamily="34" charset="0"/>
              </a:rPr>
              <a:t>Lenka nerez, kulatá rozeta</a:t>
            </a:r>
            <a:endParaRPr lang="cs-CZ" sz="1400" dirty="0">
              <a:latin typeface="Bahnschrift" panose="020B0502040204020203" pitchFamily="34" charset="0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8F68B4BD-9E81-A375-D2E1-0FC257773420}"/>
              </a:ext>
            </a:extLst>
          </p:cNvPr>
          <p:cNvSpPr txBox="1"/>
          <p:nvPr/>
        </p:nvSpPr>
        <p:spPr>
          <a:xfrm>
            <a:off x="8520265" y="483344"/>
            <a:ext cx="2300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Bahnschrift" panose="020B0502040204020203" pitchFamily="34" charset="0"/>
              </a:rPr>
              <a:t>Dveře </a:t>
            </a:r>
            <a:r>
              <a:rPr lang="cs-CZ" sz="1400" dirty="0" err="1">
                <a:latin typeface="Bahnschrift" panose="020B0502040204020203" pitchFamily="34" charset="0"/>
              </a:rPr>
              <a:t>Erkado</a:t>
            </a:r>
            <a:r>
              <a:rPr lang="cs-CZ" sz="1400" dirty="0">
                <a:latin typeface="Bahnschrift" panose="020B0502040204020203" pitchFamily="34" charset="0"/>
              </a:rPr>
              <a:t> dub přírodní</a:t>
            </a: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D46EBAC1-3A7F-804D-E0F8-D25E4D24B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53" y="2470071"/>
            <a:ext cx="1805480" cy="757961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39E91F80-0326-8F69-EBC6-0FF7F19C5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0265" y="959549"/>
            <a:ext cx="2553056" cy="5468113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B094F138-020E-C1D8-170A-91032AF3E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502" y="4645231"/>
            <a:ext cx="1657581" cy="159089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1976782-0426-72ED-2D44-4890C2B0CC06}"/>
              </a:ext>
            </a:extLst>
          </p:cNvPr>
          <p:cNvSpPr txBox="1"/>
          <p:nvPr/>
        </p:nvSpPr>
        <p:spPr>
          <a:xfrm>
            <a:off x="5441496" y="959549"/>
            <a:ext cx="29161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6900 Kč  bez DPH</a:t>
            </a:r>
          </a:p>
          <a:p>
            <a:endParaRPr lang="cs-CZ" dirty="0"/>
          </a:p>
          <a:p>
            <a:r>
              <a:rPr lang="cs-CZ" sz="1600" dirty="0"/>
              <a:t>dveře interiérové jednokřídlé plné, voština, 70x197, WC zámek, mřížka, obložková zárubeň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835B260-A4E2-1A43-0D18-75DAA13E957F}"/>
              </a:ext>
            </a:extLst>
          </p:cNvPr>
          <p:cNvSpPr txBox="1"/>
          <p:nvPr/>
        </p:nvSpPr>
        <p:spPr>
          <a:xfrm>
            <a:off x="5418085" y="3809463"/>
            <a:ext cx="29161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6800 Kč  bez DPH</a:t>
            </a:r>
          </a:p>
          <a:p>
            <a:endParaRPr lang="cs-CZ" dirty="0"/>
          </a:p>
          <a:p>
            <a:r>
              <a:rPr lang="cs-CZ" sz="1600" dirty="0"/>
              <a:t>dveře interiérové jednokřídlé plné, voština, 80x197, BB zámek,  obložková zárubeň </a:t>
            </a:r>
          </a:p>
        </p:txBody>
      </p:sp>
    </p:spTree>
    <p:extLst>
      <p:ext uri="{BB962C8B-B14F-4D97-AF65-F5344CB8AC3E}">
        <p14:creationId xmlns:p14="http://schemas.microsoft.com/office/powerpoint/2010/main" val="2516930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8C17317-051F-A0CE-74EE-5A48D23B4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850" y="1686620"/>
            <a:ext cx="8364816" cy="479289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F8D85CD-7D31-6710-EDD2-C257013735DD}"/>
              </a:ext>
            </a:extLst>
          </p:cNvPr>
          <p:cNvSpPr txBox="1"/>
          <p:nvPr/>
        </p:nvSpPr>
        <p:spPr>
          <a:xfrm>
            <a:off x="274252" y="377371"/>
            <a:ext cx="2967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Bahnschrift" panose="020B0502040204020203" pitchFamily="34" charset="0"/>
              </a:rPr>
              <a:t>VINYLOVÉ</a:t>
            </a:r>
            <a:r>
              <a:rPr lang="cs-CZ" sz="2000" dirty="0">
                <a:latin typeface="Bahnschrift" panose="020B0502040204020203" pitchFamily="34" charset="0"/>
              </a:rPr>
              <a:t> </a:t>
            </a:r>
            <a:r>
              <a:rPr lang="cs-CZ" sz="2400" dirty="0">
                <a:latin typeface="Bahnschrift" panose="020B0502040204020203" pitchFamily="34" charset="0"/>
              </a:rPr>
              <a:t>PODLAHY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3628667-6D30-56DC-E132-8BAF2910D299}"/>
              </a:ext>
            </a:extLst>
          </p:cNvPr>
          <p:cNvSpPr txBox="1"/>
          <p:nvPr/>
        </p:nvSpPr>
        <p:spPr>
          <a:xfrm>
            <a:off x="167872" y="4138281"/>
            <a:ext cx="3073859" cy="1769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475"/>
              </a:lnSpc>
              <a:spcAft>
                <a:spcPts val="750"/>
              </a:spcAft>
            </a:pPr>
            <a:r>
              <a:rPr lang="cs-CZ" sz="2000" dirty="0">
                <a:solidFill>
                  <a:srgbClr val="333333"/>
                </a:solidFill>
                <a:effectLst/>
                <a:latin typeface="Bahnschrift" panose="020B0502040204020203" pitchFamily="34" charset="0"/>
              </a:rPr>
              <a:t>Fatra </a:t>
            </a:r>
            <a:r>
              <a:rPr lang="cs-CZ" sz="2000" dirty="0" err="1">
                <a:solidFill>
                  <a:srgbClr val="333333"/>
                </a:solidFill>
                <a:effectLst/>
                <a:latin typeface="Bahnschrift" panose="020B0502040204020203" pitchFamily="34" charset="0"/>
              </a:rPr>
              <a:t>Thermofix</a:t>
            </a:r>
            <a:r>
              <a:rPr lang="cs-CZ" sz="2000" dirty="0">
                <a:solidFill>
                  <a:srgbClr val="333333"/>
                </a:solidFill>
                <a:effectLst/>
                <a:latin typeface="Bahnschrift" panose="020B0502040204020203" pitchFamily="34" charset="0"/>
              </a:rPr>
              <a:t> </a:t>
            </a:r>
            <a:r>
              <a:rPr lang="cs-CZ" sz="2000" dirty="0" err="1">
                <a:solidFill>
                  <a:srgbClr val="333333"/>
                </a:solidFill>
                <a:effectLst/>
                <a:latin typeface="Bahnschrift" panose="020B0502040204020203" pitchFamily="34" charset="0"/>
              </a:rPr>
              <a:t>Wood</a:t>
            </a:r>
            <a:endParaRPr lang="cs-CZ" sz="2000" dirty="0">
              <a:solidFill>
                <a:srgbClr val="333333"/>
              </a:solidFill>
              <a:latin typeface="Bahnschrift" panose="020B0502040204020203" pitchFamily="34" charset="0"/>
            </a:endParaRPr>
          </a:p>
          <a:p>
            <a:pPr>
              <a:lnSpc>
                <a:spcPts val="2475"/>
              </a:lnSpc>
              <a:spcAft>
                <a:spcPts val="750"/>
              </a:spcAft>
            </a:pPr>
            <a:r>
              <a:rPr lang="cs-CZ" sz="1300" dirty="0">
                <a:solidFill>
                  <a:srgbClr val="333333"/>
                </a:solidFill>
                <a:latin typeface="Bahnschrift" panose="020B0502040204020203" pitchFamily="34" charset="0"/>
              </a:rPr>
              <a:t>V</a:t>
            </a:r>
            <a:r>
              <a:rPr lang="cs-CZ" sz="1300" b="0" i="0" dirty="0">
                <a:solidFill>
                  <a:srgbClr val="333333"/>
                </a:solidFill>
                <a:effectLst/>
                <a:latin typeface="Bahnschrift" panose="020B0502040204020203" pitchFamily="34" charset="0"/>
              </a:rPr>
              <a:t>inylová podlaha o tloušťce 2 mm s  nášlapnou vrstvou 0,4 m</a:t>
            </a:r>
            <a:r>
              <a:rPr lang="cs-CZ" sz="1300" dirty="0">
                <a:solidFill>
                  <a:srgbClr val="333333"/>
                </a:solidFill>
                <a:latin typeface="Bahnschrift" panose="020B0502040204020203" pitchFamily="34" charset="0"/>
              </a:rPr>
              <a:t>m. Je vhodná do domácností i komerčních prostorů s velkou zátěží.</a:t>
            </a:r>
            <a:endParaRPr lang="it-IT" sz="1300" dirty="0">
              <a:solidFill>
                <a:srgbClr val="333333"/>
              </a:solidFill>
              <a:latin typeface="Bahnschrift" panose="020B0502040204020203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25843E1-0FF0-C292-5A9B-A452038C7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890" y="1686620"/>
            <a:ext cx="2276513" cy="216749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A823412-212A-D3D7-2914-F658C15F17BC}"/>
              </a:ext>
            </a:extLst>
          </p:cNvPr>
          <p:cNvSpPr txBox="1"/>
          <p:nvPr/>
        </p:nvSpPr>
        <p:spPr>
          <a:xfrm>
            <a:off x="5354999" y="608203"/>
            <a:ext cx="2916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500 Kč/m2  bez DPH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9843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829BC-7723-951C-E9D7-083D57BE3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1F3E4C-5F11-706B-596A-7334ADE4C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19982"/>
            <a:ext cx="2704328" cy="1325563"/>
          </a:xfrm>
        </p:spPr>
        <p:txBody>
          <a:bodyPr/>
          <a:lstStyle/>
          <a:p>
            <a:r>
              <a:rPr lang="cs-CZ" dirty="0">
                <a:latin typeface="Bahnschrift" panose="020B0502040204020203" pitchFamily="34" charset="0"/>
              </a:rPr>
              <a:t>METAL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F262C4E-1C32-CC83-34A2-CAF6BF041E62}"/>
              </a:ext>
            </a:extLst>
          </p:cNvPr>
          <p:cNvSpPr txBox="1"/>
          <p:nvPr/>
        </p:nvSpPr>
        <p:spPr>
          <a:xfrm>
            <a:off x="330428" y="1402443"/>
            <a:ext cx="39948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rgbClr val="333333"/>
                </a:solidFill>
                <a:highlight>
                  <a:srgbClr val="FFFFFF"/>
                </a:highlight>
                <a:latin typeface="Bahnschrift" panose="020B0502040204020203" pitchFamily="34" charset="0"/>
              </a:rPr>
              <a:t>R</a:t>
            </a:r>
            <a:r>
              <a:rPr lang="cs-CZ" sz="14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Bahnschrift" panose="020B0502040204020203" pitchFamily="34" charset="0"/>
              </a:rPr>
              <a:t>ektifikované obklady </a:t>
            </a:r>
            <a:r>
              <a:rPr lang="cs-CZ" sz="1400" dirty="0">
                <a:solidFill>
                  <a:srgbClr val="333333"/>
                </a:solidFill>
                <a:highlight>
                  <a:srgbClr val="FFFFFF"/>
                </a:highlight>
                <a:latin typeface="Bahnschrift" panose="020B0502040204020203" pitchFamily="34" charset="0"/>
              </a:rPr>
              <a:t>3</a:t>
            </a:r>
            <a:r>
              <a:rPr lang="cs-CZ" sz="14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Bahnschrift" panose="020B0502040204020203" pitchFamily="34" charset="0"/>
              </a:rPr>
              <a:t>0 x 60 cm. Obklady mají hladký matný povrch se širokou škálou uplatnění v interiéru.</a:t>
            </a:r>
            <a:endParaRPr lang="cs-CZ" sz="1400" dirty="0">
              <a:latin typeface="Bahnschrift" panose="020B0502040204020203" pitchFamily="34" charset="0"/>
            </a:endParaRP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C96B535A-DC68-91F5-2AFB-AEB09B9893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972546"/>
              </p:ext>
            </p:extLst>
          </p:nvPr>
        </p:nvGraphicFramePr>
        <p:xfrm>
          <a:off x="330428" y="2940352"/>
          <a:ext cx="4619170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9585">
                  <a:extLst>
                    <a:ext uri="{9D8B030D-6E8A-4147-A177-3AD203B41FA5}">
                      <a16:colId xmlns:a16="http://schemas.microsoft.com/office/drawing/2014/main" val="1944022411"/>
                    </a:ext>
                  </a:extLst>
                </a:gridCol>
                <a:gridCol w="2309585">
                  <a:extLst>
                    <a:ext uri="{9D8B030D-6E8A-4147-A177-3AD203B41FA5}">
                      <a16:colId xmlns:a16="http://schemas.microsoft.com/office/drawing/2014/main" val="33228923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Série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METAL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0039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Materiál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OBKLAD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85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Rozměry obkladu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30X60 CM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0811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Tloušťka obkladu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10MM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246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Odstín obkladu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SV. ŠEDÁ, ŠEDÁ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21076321"/>
                  </a:ext>
                </a:extLst>
              </a:tr>
            </a:tbl>
          </a:graphicData>
        </a:graphic>
      </p:graphicFrame>
      <p:pic>
        <p:nvPicPr>
          <p:cNvPr id="7" name="Obrázek 6">
            <a:extLst>
              <a:ext uri="{FF2B5EF4-FFF2-40B4-BE49-F238E27FC236}">
                <a16:creationId xmlns:a16="http://schemas.microsoft.com/office/drawing/2014/main" id="{BC446D39-993A-114B-D91E-7D4813538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420" y="1052181"/>
            <a:ext cx="3753639" cy="188817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DA467FF-190C-EBFF-AB46-D36A92A42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7905" y="3429000"/>
            <a:ext cx="3763154" cy="189293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3B3C146-AC36-3646-1A4C-F18E5797262A}"/>
              </a:ext>
            </a:extLst>
          </p:cNvPr>
          <p:cNvSpPr txBox="1"/>
          <p:nvPr/>
        </p:nvSpPr>
        <p:spPr>
          <a:xfrm>
            <a:off x="2033439" y="5321935"/>
            <a:ext cx="2916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310 Kč/m2  bez DPH</a:t>
            </a:r>
          </a:p>
        </p:txBody>
      </p:sp>
    </p:spTree>
    <p:extLst>
      <p:ext uri="{BB962C8B-B14F-4D97-AF65-F5344CB8AC3E}">
        <p14:creationId xmlns:p14="http://schemas.microsoft.com/office/powerpoint/2010/main" val="636832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E7EB30-B2BB-4B8E-A689-B607BF06E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19982"/>
            <a:ext cx="2704328" cy="1325563"/>
          </a:xfrm>
        </p:spPr>
        <p:txBody>
          <a:bodyPr/>
          <a:lstStyle/>
          <a:p>
            <a:r>
              <a:rPr lang="cs-CZ" dirty="0">
                <a:latin typeface="Bahnschrift" panose="020B0502040204020203" pitchFamily="34" charset="0"/>
              </a:rPr>
              <a:t>FLOW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BBCF4F6-CEEE-1951-37F4-14F9FCE76D04}"/>
              </a:ext>
            </a:extLst>
          </p:cNvPr>
          <p:cNvSpPr txBox="1"/>
          <p:nvPr/>
        </p:nvSpPr>
        <p:spPr>
          <a:xfrm>
            <a:off x="330428" y="1402443"/>
            <a:ext cx="39948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rgbClr val="333333"/>
                </a:solidFill>
                <a:highlight>
                  <a:srgbClr val="FFFFFF"/>
                </a:highlight>
                <a:latin typeface="Bahnschrift" panose="020B0502040204020203" pitchFamily="34" charset="0"/>
              </a:rPr>
              <a:t>S</a:t>
            </a:r>
            <a:r>
              <a:rPr lang="cs-CZ" sz="14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Bahnschrift" panose="020B0502040204020203" pitchFamily="34" charset="0"/>
              </a:rPr>
              <a:t>linuté glazované rektifikované dlaždice 60 x 60 cm. Dlaždice mají hladký matný povrch s protiskluzností R10/B se širokou škálou uplatnění v interiéru i na venkovních terasách. </a:t>
            </a:r>
            <a:endParaRPr lang="cs-CZ" sz="1400" dirty="0">
              <a:latin typeface="Bahnschrift" panose="020B0502040204020203" pitchFamily="34" charset="0"/>
            </a:endParaRP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19683331-B31A-976B-2014-0E0EA1F945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582920"/>
              </p:ext>
            </p:extLst>
          </p:nvPr>
        </p:nvGraphicFramePr>
        <p:xfrm>
          <a:off x="330428" y="2940352"/>
          <a:ext cx="4619170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9585">
                  <a:extLst>
                    <a:ext uri="{9D8B030D-6E8A-4147-A177-3AD203B41FA5}">
                      <a16:colId xmlns:a16="http://schemas.microsoft.com/office/drawing/2014/main" val="1944022411"/>
                    </a:ext>
                  </a:extLst>
                </a:gridCol>
                <a:gridCol w="2309585">
                  <a:extLst>
                    <a:ext uri="{9D8B030D-6E8A-4147-A177-3AD203B41FA5}">
                      <a16:colId xmlns:a16="http://schemas.microsoft.com/office/drawing/2014/main" val="33228923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Série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FLOW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0039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Materiál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DLAŽBA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85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Rozměry obkladu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60X60 CM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0811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Tloušťka obkladu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9MM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246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Odstín obkladu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SV. BÉŽOVÁ, HNĚDÁ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21076321"/>
                  </a:ext>
                </a:extLst>
              </a:tr>
            </a:tbl>
          </a:graphicData>
        </a:graphic>
      </p:graphicFrame>
      <p:pic>
        <p:nvPicPr>
          <p:cNvPr id="13" name="Obrázek 12">
            <a:extLst>
              <a:ext uri="{FF2B5EF4-FFF2-40B4-BE49-F238E27FC236}">
                <a16:creationId xmlns:a16="http://schemas.microsoft.com/office/drawing/2014/main" id="{FE0C45C0-14C7-B130-5BB1-7A82E168F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404" y="219982"/>
            <a:ext cx="2894291" cy="287491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1135F11-1696-59BF-4765-A2A7619A0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404" y="3743727"/>
            <a:ext cx="2894291" cy="289429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E2673BE-0C72-1A9A-F0B8-2BD37A4C6085}"/>
              </a:ext>
            </a:extLst>
          </p:cNvPr>
          <p:cNvSpPr txBox="1"/>
          <p:nvPr/>
        </p:nvSpPr>
        <p:spPr>
          <a:xfrm>
            <a:off x="1569308" y="5560541"/>
            <a:ext cx="2916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316 Kč/m2  bez DPH</a:t>
            </a:r>
          </a:p>
        </p:txBody>
      </p:sp>
    </p:spTree>
    <p:extLst>
      <p:ext uri="{BB962C8B-B14F-4D97-AF65-F5344CB8AC3E}">
        <p14:creationId xmlns:p14="http://schemas.microsoft.com/office/powerpoint/2010/main" val="3599740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541E1-F9B5-4218-5B30-0C627C89E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04D92C-3C03-33BF-C63E-87E524739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19982"/>
            <a:ext cx="2704328" cy="1325563"/>
          </a:xfrm>
        </p:spPr>
        <p:txBody>
          <a:bodyPr/>
          <a:lstStyle/>
          <a:p>
            <a:r>
              <a:rPr lang="cs-CZ" dirty="0">
                <a:latin typeface="Bahnschrift" panose="020B0502040204020203" pitchFamily="34" charset="0"/>
              </a:rPr>
              <a:t>METAL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84FA863-3CEB-297E-B31F-259E3390C3FC}"/>
              </a:ext>
            </a:extLst>
          </p:cNvPr>
          <p:cNvSpPr txBox="1"/>
          <p:nvPr/>
        </p:nvSpPr>
        <p:spPr>
          <a:xfrm>
            <a:off x="330428" y="1402443"/>
            <a:ext cx="39948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rgbClr val="333333"/>
                </a:solidFill>
                <a:highlight>
                  <a:srgbClr val="FFFFFF"/>
                </a:highlight>
                <a:latin typeface="Bahnschrift" panose="020B0502040204020203" pitchFamily="34" charset="0"/>
              </a:rPr>
              <a:t>R</a:t>
            </a:r>
            <a:r>
              <a:rPr lang="cs-CZ" sz="14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Bahnschrift" panose="020B0502040204020203" pitchFamily="34" charset="0"/>
              </a:rPr>
              <a:t>ektifikované obklady </a:t>
            </a:r>
            <a:r>
              <a:rPr lang="cs-CZ" sz="1400" dirty="0">
                <a:solidFill>
                  <a:srgbClr val="333333"/>
                </a:solidFill>
                <a:highlight>
                  <a:srgbClr val="FFFFFF"/>
                </a:highlight>
                <a:latin typeface="Bahnschrift" panose="020B0502040204020203" pitchFamily="34" charset="0"/>
              </a:rPr>
              <a:t>3</a:t>
            </a:r>
            <a:r>
              <a:rPr lang="cs-CZ" sz="14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Bahnschrift" panose="020B0502040204020203" pitchFamily="34" charset="0"/>
              </a:rPr>
              <a:t>0 x 60 cm. Obklady mají hladký matný povrch se širokou škálou uplatnění v interiéru.</a:t>
            </a:r>
            <a:endParaRPr lang="cs-CZ" sz="1400" dirty="0">
              <a:latin typeface="Bahnschrift" panose="020B0502040204020203" pitchFamily="34" charset="0"/>
            </a:endParaRP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73594A9D-A7A2-9490-3B4E-1739C08CBA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993910"/>
              </p:ext>
            </p:extLst>
          </p:nvPr>
        </p:nvGraphicFramePr>
        <p:xfrm>
          <a:off x="330428" y="2940352"/>
          <a:ext cx="4619170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9585">
                  <a:extLst>
                    <a:ext uri="{9D8B030D-6E8A-4147-A177-3AD203B41FA5}">
                      <a16:colId xmlns:a16="http://schemas.microsoft.com/office/drawing/2014/main" val="1944022411"/>
                    </a:ext>
                  </a:extLst>
                </a:gridCol>
                <a:gridCol w="2309585">
                  <a:extLst>
                    <a:ext uri="{9D8B030D-6E8A-4147-A177-3AD203B41FA5}">
                      <a16:colId xmlns:a16="http://schemas.microsoft.com/office/drawing/2014/main" val="33228923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Série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METAL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0039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Materiál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OBKLAD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85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Rozměry obkladu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30X60 CM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0811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Tloušťka obkladu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10MM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246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Odstín obkladu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BÉŽOVÁ, HNĚDÁ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21076321"/>
                  </a:ext>
                </a:extLst>
              </a:tr>
            </a:tbl>
          </a:graphicData>
        </a:graphic>
      </p:graphicFrame>
      <p:pic>
        <p:nvPicPr>
          <p:cNvPr id="5" name="Obrázek 4">
            <a:extLst>
              <a:ext uri="{FF2B5EF4-FFF2-40B4-BE49-F238E27FC236}">
                <a16:creationId xmlns:a16="http://schemas.microsoft.com/office/drawing/2014/main" id="{06BE0975-C8CF-2049-F9E0-44C13A303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761" y="1061707"/>
            <a:ext cx="3782061" cy="189293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6E94C4A-B678-E3BE-D98A-2B4EC44CC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2866" y="3417750"/>
            <a:ext cx="3802956" cy="191675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EB94592-1E5F-2D89-165D-FC060A45AE64}"/>
              </a:ext>
            </a:extLst>
          </p:cNvPr>
          <p:cNvSpPr txBox="1"/>
          <p:nvPr/>
        </p:nvSpPr>
        <p:spPr>
          <a:xfrm>
            <a:off x="2033439" y="5321935"/>
            <a:ext cx="2916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310 Kč/m2  bez DPH</a:t>
            </a:r>
          </a:p>
        </p:txBody>
      </p:sp>
    </p:spTree>
    <p:extLst>
      <p:ext uri="{BB962C8B-B14F-4D97-AF65-F5344CB8AC3E}">
        <p14:creationId xmlns:p14="http://schemas.microsoft.com/office/powerpoint/2010/main" val="2783689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95BDF-0ECE-627F-E4CA-9672B37BF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E3EEC7-A2BF-6AA9-CF1A-0A84854EE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219982"/>
            <a:ext cx="4791353" cy="1325563"/>
          </a:xfrm>
        </p:spPr>
        <p:txBody>
          <a:bodyPr/>
          <a:lstStyle/>
          <a:p>
            <a:r>
              <a:rPr lang="cs-CZ" dirty="0">
                <a:latin typeface="Bahnschrift" panose="020B0502040204020203" pitchFamily="34" charset="0"/>
              </a:rPr>
              <a:t>ATACAMA -    </a:t>
            </a:r>
            <a:r>
              <a:rPr lang="cs-CZ" sz="2400" dirty="0">
                <a:latin typeface="Bahnschrift" panose="020B0502040204020203" pitchFamily="34" charset="0"/>
              </a:rPr>
              <a:t>chodby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588E766-F6E4-3556-9325-B2C779B6C883}"/>
              </a:ext>
            </a:extLst>
          </p:cNvPr>
          <p:cNvSpPr txBox="1"/>
          <p:nvPr/>
        </p:nvSpPr>
        <p:spPr>
          <a:xfrm>
            <a:off x="330428" y="1402443"/>
            <a:ext cx="39948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rgbClr val="333333"/>
                </a:solidFill>
                <a:highlight>
                  <a:srgbClr val="FFFFFF"/>
                </a:highlight>
                <a:latin typeface="Bahnschrift" panose="020B0502040204020203" pitchFamily="34" charset="0"/>
              </a:rPr>
              <a:t>S</a:t>
            </a:r>
            <a:r>
              <a:rPr lang="cs-CZ" sz="14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Bahnschrift" panose="020B0502040204020203" pitchFamily="34" charset="0"/>
              </a:rPr>
              <a:t>linuté glazované rektifikované dlaždice 60 x 60 cm. Dlaždice mají hladký matný povrch s protiskluzností R9/</a:t>
            </a:r>
            <a:r>
              <a:rPr lang="cs-CZ" sz="1400" dirty="0">
                <a:solidFill>
                  <a:srgbClr val="333333"/>
                </a:solidFill>
                <a:highlight>
                  <a:srgbClr val="FFFFFF"/>
                </a:highlight>
                <a:latin typeface="Bahnschrift" panose="020B0502040204020203" pitchFamily="34" charset="0"/>
              </a:rPr>
              <a:t>A</a:t>
            </a:r>
            <a:r>
              <a:rPr lang="cs-CZ" sz="14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Bahnschrift" panose="020B0502040204020203" pitchFamily="34" charset="0"/>
              </a:rPr>
              <a:t> se širokou škálou uplatnění v interiéru i exteriéru. </a:t>
            </a:r>
            <a:endParaRPr lang="cs-CZ" sz="1400" dirty="0">
              <a:latin typeface="Bahnschrift" panose="020B0502040204020203" pitchFamily="34" charset="0"/>
            </a:endParaRP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95203CC3-E46A-7614-0532-810439A06B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8409943"/>
              </p:ext>
            </p:extLst>
          </p:nvPr>
        </p:nvGraphicFramePr>
        <p:xfrm>
          <a:off x="330428" y="2940352"/>
          <a:ext cx="4619170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9585">
                  <a:extLst>
                    <a:ext uri="{9D8B030D-6E8A-4147-A177-3AD203B41FA5}">
                      <a16:colId xmlns:a16="http://schemas.microsoft.com/office/drawing/2014/main" val="1944022411"/>
                    </a:ext>
                  </a:extLst>
                </a:gridCol>
                <a:gridCol w="2309585">
                  <a:extLst>
                    <a:ext uri="{9D8B030D-6E8A-4147-A177-3AD203B41FA5}">
                      <a16:colId xmlns:a16="http://schemas.microsoft.com/office/drawing/2014/main" val="33228923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Série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ATACAMA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0039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Materiál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DLAŽBA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85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Rozměry obkladu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60X60 CM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0811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Tloušťka obkladu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9MM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246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Odstín obkladu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ŠEDÁ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21076321"/>
                  </a:ext>
                </a:extLst>
              </a:tr>
            </a:tbl>
          </a:graphicData>
        </a:graphic>
      </p:graphicFrame>
      <p:pic>
        <p:nvPicPr>
          <p:cNvPr id="7" name="Obrázek 6">
            <a:extLst>
              <a:ext uri="{FF2B5EF4-FFF2-40B4-BE49-F238E27FC236}">
                <a16:creationId xmlns:a16="http://schemas.microsoft.com/office/drawing/2014/main" id="{507FF799-1525-9F90-723D-CC8476AD1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685" y="527918"/>
            <a:ext cx="4080556" cy="408055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A20FD81-692D-F210-CC74-753FC748B7B1}"/>
              </a:ext>
            </a:extLst>
          </p:cNvPr>
          <p:cNvSpPr txBox="1"/>
          <p:nvPr/>
        </p:nvSpPr>
        <p:spPr>
          <a:xfrm>
            <a:off x="1569308" y="5560541"/>
            <a:ext cx="2916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303 Kč/m2  bez DPH</a:t>
            </a:r>
          </a:p>
        </p:txBody>
      </p:sp>
    </p:spTree>
    <p:extLst>
      <p:ext uri="{BB962C8B-B14F-4D97-AF65-F5344CB8AC3E}">
        <p14:creationId xmlns:p14="http://schemas.microsoft.com/office/powerpoint/2010/main" val="2627350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6F056-A0FB-A59E-2DFC-770635A03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19CAA4-142C-2432-8528-4325E7FF4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387754"/>
            <a:ext cx="5579454" cy="792892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Bahnschrift" panose="020B0502040204020203" pitchFamily="34" charset="0"/>
              </a:rPr>
              <a:t>TAURUS GRANIT </a:t>
            </a:r>
            <a:r>
              <a:rPr lang="cs-CZ" sz="2200" dirty="0">
                <a:latin typeface="Bahnschrift" panose="020B0502040204020203" pitchFamily="34" charset="0"/>
              </a:rPr>
              <a:t>– schodiště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6BFE798-3DDF-958D-9CDA-204C6B2FD13E}"/>
              </a:ext>
            </a:extLst>
          </p:cNvPr>
          <p:cNvSpPr txBox="1"/>
          <p:nvPr/>
        </p:nvSpPr>
        <p:spPr>
          <a:xfrm>
            <a:off x="330428" y="1402443"/>
            <a:ext cx="3994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dlaždice slinutá, </a:t>
            </a:r>
            <a:r>
              <a:rPr lang="cs-CZ" sz="1400" dirty="0">
                <a:solidFill>
                  <a:srgbClr val="333333"/>
                </a:solidFill>
                <a:highlight>
                  <a:srgbClr val="FFFFFF"/>
                </a:highlight>
                <a:latin typeface="Bahnschrift" panose="020B0502040204020203" pitchFamily="34" charset="0"/>
              </a:rPr>
              <a:t>neglazovaná, 30x30 s protiskluzností R10/B</a:t>
            </a: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3695805E-4E4F-157E-F7C8-DCDC75A89F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943501"/>
              </p:ext>
            </p:extLst>
          </p:nvPr>
        </p:nvGraphicFramePr>
        <p:xfrm>
          <a:off x="330427" y="2157942"/>
          <a:ext cx="4480724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40362">
                  <a:extLst>
                    <a:ext uri="{9D8B030D-6E8A-4147-A177-3AD203B41FA5}">
                      <a16:colId xmlns:a16="http://schemas.microsoft.com/office/drawing/2014/main" val="1944022411"/>
                    </a:ext>
                  </a:extLst>
                </a:gridCol>
                <a:gridCol w="2240362">
                  <a:extLst>
                    <a:ext uri="{9D8B030D-6E8A-4147-A177-3AD203B41FA5}">
                      <a16:colId xmlns:a16="http://schemas.microsoft.com/office/drawing/2014/main" val="33228923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Série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TAURUS GRANIT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0039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Materiál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DLAŽBA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85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Rozměry obkladu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30X30 CM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0811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Tloušťka obkladu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8MM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246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Odstín obkladu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ANTRACIT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21076321"/>
                  </a:ext>
                </a:extLst>
              </a:tr>
            </a:tbl>
          </a:graphicData>
        </a:graphic>
      </p:graphicFrame>
      <p:pic>
        <p:nvPicPr>
          <p:cNvPr id="5" name="Obrázek 4">
            <a:extLst>
              <a:ext uri="{FF2B5EF4-FFF2-40B4-BE49-F238E27FC236}">
                <a16:creationId xmlns:a16="http://schemas.microsoft.com/office/drawing/2014/main" id="{D309E674-7173-4C19-A6F5-82FD3A04C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523" y="497906"/>
            <a:ext cx="2921542" cy="290189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87777F6-E5B0-1320-D724-93565C3E5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615" y="3608636"/>
            <a:ext cx="3829584" cy="1810003"/>
          </a:xfrm>
          <a:prstGeom prst="rect">
            <a:avLst/>
          </a:prstGeom>
        </p:spPr>
      </p:pic>
      <p:graphicFrame>
        <p:nvGraphicFramePr>
          <p:cNvPr id="10" name="Tabulka 9">
            <a:extLst>
              <a:ext uri="{FF2B5EF4-FFF2-40B4-BE49-F238E27FC236}">
                <a16:creationId xmlns:a16="http://schemas.microsoft.com/office/drawing/2014/main" id="{F311D4FE-6A24-206E-3E2E-D00006D2A2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999389"/>
              </p:ext>
            </p:extLst>
          </p:nvPr>
        </p:nvGraphicFramePr>
        <p:xfrm>
          <a:off x="330427" y="4607295"/>
          <a:ext cx="4619170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9585">
                  <a:extLst>
                    <a:ext uri="{9D8B030D-6E8A-4147-A177-3AD203B41FA5}">
                      <a16:colId xmlns:a16="http://schemas.microsoft.com/office/drawing/2014/main" val="2262771570"/>
                    </a:ext>
                  </a:extLst>
                </a:gridCol>
                <a:gridCol w="2309585">
                  <a:extLst>
                    <a:ext uri="{9D8B030D-6E8A-4147-A177-3AD203B41FA5}">
                      <a16:colId xmlns:a16="http://schemas.microsoft.com/office/drawing/2014/main" val="30048144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Série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TAURUS GRANIT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055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Materiál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SCHODOVKA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3985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Rozměry obkladu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30X30 CM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0810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Tloušťka obkladu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8MM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7197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100" dirty="0">
                          <a:latin typeface="Bahnschrift" panose="020B0502040204020203" pitchFamily="34" charset="0"/>
                        </a:rPr>
                        <a:t>Odstín obkladu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Bahnschrift" panose="020B0502040204020203" pitchFamily="34" charset="0"/>
                        </a:rPr>
                        <a:t>ANTRACIT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45965799"/>
                  </a:ext>
                </a:extLst>
              </a:tr>
            </a:tbl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D3BB7854-FF3F-E83B-E9DC-986FED05362C}"/>
              </a:ext>
            </a:extLst>
          </p:cNvPr>
          <p:cNvSpPr txBox="1"/>
          <p:nvPr/>
        </p:nvSpPr>
        <p:spPr>
          <a:xfrm>
            <a:off x="6363730" y="5638404"/>
            <a:ext cx="2916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217 Kč/m2  bez DPH</a:t>
            </a:r>
          </a:p>
        </p:txBody>
      </p:sp>
    </p:spTree>
    <p:extLst>
      <p:ext uri="{BB962C8B-B14F-4D97-AF65-F5344CB8AC3E}">
        <p14:creationId xmlns:p14="http://schemas.microsoft.com/office/powerpoint/2010/main" val="1085486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70B3232-B934-7AD4-C94B-2B72F031C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45" y="390101"/>
            <a:ext cx="10821910" cy="607779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A25ABBC-765B-D8D7-99EB-76D3DF9F3E33}"/>
              </a:ext>
            </a:extLst>
          </p:cNvPr>
          <p:cNvSpPr txBox="1"/>
          <p:nvPr/>
        </p:nvSpPr>
        <p:spPr>
          <a:xfrm>
            <a:off x="1538810" y="764846"/>
            <a:ext cx="2916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</a:t>
            </a:r>
            <a:r>
              <a:rPr lang="cs-CZ" sz="2800" dirty="0"/>
              <a:t> 3+kk</a:t>
            </a:r>
          </a:p>
        </p:txBody>
      </p:sp>
    </p:spTree>
    <p:extLst>
      <p:ext uri="{BB962C8B-B14F-4D97-AF65-F5344CB8AC3E}">
        <p14:creationId xmlns:p14="http://schemas.microsoft.com/office/powerpoint/2010/main" val="2833708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64E252F-F300-69B0-E0B1-9ABDB68A8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57" y="467751"/>
            <a:ext cx="10528885" cy="592249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227A3F7-9F81-F22A-A518-4B79327BD668}"/>
              </a:ext>
            </a:extLst>
          </p:cNvPr>
          <p:cNvSpPr txBox="1"/>
          <p:nvPr/>
        </p:nvSpPr>
        <p:spPr>
          <a:xfrm>
            <a:off x="7813151" y="881578"/>
            <a:ext cx="2916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</a:t>
            </a:r>
            <a:r>
              <a:rPr lang="cs-CZ" sz="2800" dirty="0"/>
              <a:t> 3+kk</a:t>
            </a:r>
          </a:p>
        </p:txBody>
      </p:sp>
    </p:spTree>
    <p:extLst>
      <p:ext uri="{BB962C8B-B14F-4D97-AF65-F5344CB8AC3E}">
        <p14:creationId xmlns:p14="http://schemas.microsoft.com/office/powerpoint/2010/main" val="2898528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11867</TotalTime>
  <Words>708</Words>
  <Application>Microsoft Office PowerPoint</Application>
  <PresentationFormat>Širokoúhlá obrazovka</PresentationFormat>
  <Paragraphs>227</Paragraphs>
  <Slides>22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8" baseType="lpstr">
      <vt:lpstr>Arial</vt:lpstr>
      <vt:lpstr>Bahnschrift</vt:lpstr>
      <vt:lpstr>Calibri</vt:lpstr>
      <vt:lpstr>Calibri Light</vt:lpstr>
      <vt:lpstr>Roboto</vt:lpstr>
      <vt:lpstr>Motiv Office</vt:lpstr>
      <vt:lpstr>Prezentace aplikace PowerPoint</vt:lpstr>
      <vt:lpstr>FLOW</vt:lpstr>
      <vt:lpstr>METAL</vt:lpstr>
      <vt:lpstr>FLOW</vt:lpstr>
      <vt:lpstr>METAL</vt:lpstr>
      <vt:lpstr>ATACAMA -    chodby</vt:lpstr>
      <vt:lpstr>TAURUS GRANIT – schodiště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Veronika Honzíková</dc:creator>
  <cp:lastModifiedBy>Pavel Družecký</cp:lastModifiedBy>
  <cp:revision>30</cp:revision>
  <dcterms:created xsi:type="dcterms:W3CDTF">2024-04-10T11:31:21Z</dcterms:created>
  <dcterms:modified xsi:type="dcterms:W3CDTF">2025-02-02T11:26:48Z</dcterms:modified>
</cp:coreProperties>
</file>